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01" r:id="rId3"/>
    <p:sldId id="282" r:id="rId4"/>
    <p:sldId id="259" r:id="rId5"/>
    <p:sldId id="258" r:id="rId6"/>
    <p:sldId id="261" r:id="rId7"/>
    <p:sldId id="284" r:id="rId8"/>
    <p:sldId id="264" r:id="rId9"/>
    <p:sldId id="265" r:id="rId10"/>
    <p:sldId id="263" r:id="rId11"/>
    <p:sldId id="286" r:id="rId12"/>
    <p:sldId id="257" r:id="rId13"/>
    <p:sldId id="266" r:id="rId14"/>
    <p:sldId id="262" r:id="rId15"/>
    <p:sldId id="274" r:id="rId16"/>
    <p:sldId id="267" r:id="rId17"/>
    <p:sldId id="268" r:id="rId18"/>
    <p:sldId id="281" r:id="rId19"/>
    <p:sldId id="270" r:id="rId20"/>
    <p:sldId id="300" r:id="rId21"/>
    <p:sldId id="291" r:id="rId22"/>
    <p:sldId id="288" r:id="rId23"/>
    <p:sldId id="275" r:id="rId24"/>
    <p:sldId id="295" r:id="rId25"/>
    <p:sldId id="297" r:id="rId26"/>
    <p:sldId id="294" r:id="rId27"/>
    <p:sldId id="276" r:id="rId28"/>
    <p:sldId id="277" r:id="rId29"/>
    <p:sldId id="296" r:id="rId30"/>
    <p:sldId id="302" r:id="rId31"/>
    <p:sldId id="303" r:id="rId32"/>
  </p:sldIdLst>
  <p:sldSz cx="9144000" cy="6858000" type="screen4x3"/>
  <p:notesSz cx="6881813" cy="97107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7AC5"/>
    <a:srgbClr val="D96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79146" autoAdjust="0"/>
  </p:normalViewPr>
  <p:slideViewPr>
    <p:cSldViewPr snapToGrid="0">
      <p:cViewPr>
        <p:scale>
          <a:sx n="100" d="100"/>
          <a:sy n="100" d="100"/>
        </p:scale>
        <p:origin x="-1866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618" y="-120"/>
      </p:cViewPr>
      <p:guideLst>
        <p:guide orient="horz" pos="3059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lm\Documents\AgileInnovation\Agile%20Advisory%20Service\Slides\Resources\Agile%20Char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lm\Documents\AgileInnovation\Agile%20Advisory%20Service\Slides\Resources\Agile%20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1"/>
    <c:plotArea>
      <c:layout/>
      <c:pieChart>
        <c:varyColors val="1"/>
        <c:ser>
          <c:idx val="0"/>
          <c:order val="0"/>
          <c:dLbls>
            <c:dLbl>
              <c:idx val="3"/>
              <c:layout>
                <c:manualLayout>
                  <c:x val="0.24487845214038512"/>
                  <c:y val="0.11915983440214303"/>
                </c:manualLayout>
              </c:layout>
              <c:tx>
                <c:rich>
                  <a:bodyPr/>
                  <a:lstStyle/>
                  <a:p>
                    <a:r>
                      <a:rPr lang="en-US" sz="3600" dirty="0"/>
                      <a:t>Agile
36%</a:t>
                    </a:r>
                    <a:endParaRPr lang="en-US" sz="600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Sheet3!$A$20:$A$23</c:f>
              <c:strCache>
                <c:ptCount val="4"/>
                <c:pt idx="0">
                  <c:v>AdHoc</c:v>
                </c:pt>
                <c:pt idx="1">
                  <c:v>Iterative</c:v>
                </c:pt>
                <c:pt idx="2">
                  <c:v>Waterfall</c:v>
                </c:pt>
                <c:pt idx="3">
                  <c:v>Agile</c:v>
                </c:pt>
              </c:strCache>
            </c:strRef>
          </c:cat>
          <c:val>
            <c:numRef>
              <c:f>Sheet3!$B$20:$B$23</c:f>
              <c:numCache>
                <c:formatCode>0%</c:formatCode>
                <c:ptCount val="4"/>
                <c:pt idx="0">
                  <c:v>30.5</c:v>
                </c:pt>
                <c:pt idx="1">
                  <c:v>21</c:v>
                </c:pt>
                <c:pt idx="2">
                  <c:v>13</c:v>
                </c:pt>
                <c:pt idx="3" formatCode="0.00%">
                  <c:v>35.5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E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Sheet3!$B$42</c:f>
              <c:strCache>
                <c:ptCount val="1"/>
                <c:pt idx="0">
                  <c:v>VersionOne2010</c:v>
                </c:pt>
              </c:strCache>
            </c:strRef>
          </c:tx>
          <c:invertIfNegative val="0"/>
          <c:cat>
            <c:strRef>
              <c:f>Sheet3!$A$43:$A$47</c:f>
              <c:strCache>
                <c:ptCount val="5"/>
                <c:pt idx="0">
                  <c:v>Productivity</c:v>
                </c:pt>
                <c:pt idx="1">
                  <c:v>Quality</c:v>
                </c:pt>
                <c:pt idx="2">
                  <c:v>Time To Completion</c:v>
                </c:pt>
                <c:pt idx="3">
                  <c:v>Responsiveness</c:v>
                </c:pt>
                <c:pt idx="4">
                  <c:v>Visibility</c:v>
                </c:pt>
              </c:strCache>
            </c:strRef>
          </c:cat>
          <c:val>
            <c:numRef>
              <c:f>Sheet3!$B$43:$B$47</c:f>
              <c:numCache>
                <c:formatCode>0%</c:formatCode>
                <c:ptCount val="5"/>
                <c:pt idx="0">
                  <c:v>0.73</c:v>
                </c:pt>
                <c:pt idx="1">
                  <c:v>0.63</c:v>
                </c:pt>
                <c:pt idx="2">
                  <c:v>0.64</c:v>
                </c:pt>
                <c:pt idx="3">
                  <c:v>0.9</c:v>
                </c:pt>
                <c:pt idx="4">
                  <c:v>0.83</c:v>
                </c:pt>
              </c:numCache>
            </c:numRef>
          </c:val>
        </c:ser>
        <c:ser>
          <c:idx val="1"/>
          <c:order val="1"/>
          <c:tx>
            <c:strRef>
              <c:f>Sheet3!$C$42</c:f>
              <c:strCache>
                <c:ptCount val="1"/>
                <c:pt idx="0">
                  <c:v>Dr. Dobbs/Ambysoft 2008</c:v>
                </c:pt>
              </c:strCache>
            </c:strRef>
          </c:tx>
          <c:invertIfNegative val="0"/>
          <c:cat>
            <c:strRef>
              <c:f>Sheet3!$A$43:$A$47</c:f>
              <c:strCache>
                <c:ptCount val="5"/>
                <c:pt idx="0">
                  <c:v>Productivity</c:v>
                </c:pt>
                <c:pt idx="1">
                  <c:v>Quality</c:v>
                </c:pt>
                <c:pt idx="2">
                  <c:v>Time To Completion</c:v>
                </c:pt>
                <c:pt idx="3">
                  <c:v>Responsiveness</c:v>
                </c:pt>
                <c:pt idx="4">
                  <c:v>Visibility</c:v>
                </c:pt>
              </c:strCache>
            </c:strRef>
          </c:cat>
          <c:val>
            <c:numRef>
              <c:f>Sheet3!$C$43:$C$47</c:f>
              <c:numCache>
                <c:formatCode>0%</c:formatCode>
                <c:ptCount val="5"/>
                <c:pt idx="0">
                  <c:v>0.82</c:v>
                </c:pt>
                <c:pt idx="1">
                  <c:v>0.77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60872576"/>
        <c:axId val="60874112"/>
      </c:barChart>
      <c:catAx>
        <c:axId val="60872576"/>
        <c:scaling>
          <c:orientation val="minMax"/>
        </c:scaling>
        <c:delete val="0"/>
        <c:axPos val="l"/>
        <c:majorTickMark val="none"/>
        <c:minorTickMark val="none"/>
        <c:tickLblPos val="nextTo"/>
        <c:crossAx val="60874112"/>
        <c:crosses val="autoZero"/>
        <c:auto val="1"/>
        <c:lblAlgn val="ctr"/>
        <c:lblOffset val="100"/>
        <c:noMultiLvlLbl val="0"/>
      </c:catAx>
      <c:valAx>
        <c:axId val="6087411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60872576"/>
        <c:crosses val="autoZero"/>
        <c:crossBetween val="between"/>
      </c:valAx>
      <c:spPr>
        <a:solidFill>
          <a:schemeClr val="tx1"/>
        </a:solidFill>
      </c:spPr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85537"/>
          </a:xfrm>
          <a:prstGeom prst="rect">
            <a:avLst/>
          </a:prstGeom>
        </p:spPr>
        <p:txBody>
          <a:bodyPr vert="horz" lIns="94814" tIns="47407" rIns="94814" bIns="47407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85537"/>
          </a:xfrm>
          <a:prstGeom prst="rect">
            <a:avLst/>
          </a:prstGeom>
        </p:spPr>
        <p:txBody>
          <a:bodyPr vert="horz" lIns="94814" tIns="47407" rIns="94814" bIns="47407" rtlCol="0"/>
          <a:lstStyle>
            <a:lvl1pPr algn="r">
              <a:defRPr sz="1200"/>
            </a:lvl1pPr>
          </a:lstStyle>
          <a:p>
            <a:fld id="{BE8B6331-C7DB-427E-BD17-2EB16958F241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728663"/>
            <a:ext cx="4854575" cy="3641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14" tIns="47407" rIns="94814" bIns="47407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612601"/>
            <a:ext cx="5505450" cy="4369832"/>
          </a:xfrm>
          <a:prstGeom prst="rect">
            <a:avLst/>
          </a:prstGeom>
        </p:spPr>
        <p:txBody>
          <a:bodyPr vert="horz" lIns="94814" tIns="47407" rIns="94814" bIns="4740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3516"/>
            <a:ext cx="2982119" cy="485537"/>
          </a:xfrm>
          <a:prstGeom prst="rect">
            <a:avLst/>
          </a:prstGeom>
        </p:spPr>
        <p:txBody>
          <a:bodyPr vert="horz" lIns="94814" tIns="47407" rIns="94814" bIns="47407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9223516"/>
            <a:ext cx="2982119" cy="485537"/>
          </a:xfrm>
          <a:prstGeom prst="rect">
            <a:avLst/>
          </a:prstGeom>
        </p:spPr>
        <p:txBody>
          <a:bodyPr vert="horz" lIns="94814" tIns="47407" rIns="94814" bIns="47407" rtlCol="0" anchor="b"/>
          <a:lstStyle>
            <a:lvl1pPr algn="r">
              <a:defRPr sz="1200"/>
            </a:lvl1pPr>
          </a:lstStyle>
          <a:p>
            <a:fld id="{8A709568-26F4-4A35-9595-2638DB6F7BB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105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0544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3350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207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6968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1003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9217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27707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12403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1113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4893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086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08792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694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3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1211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0929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60226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1211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6150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4323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3127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5305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3BDEC3-4019-4C4D-B243-D01AEBB3D70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311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481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8816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6837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2016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6461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9568-26F4-4A35-9595-2638DB6F7BB4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3849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7553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150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038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83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5133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91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528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Copyright©2010 </a:t>
            </a:r>
            <a:r>
              <a:rPr lang="en-US" dirty="0" err="1" smtClean="0"/>
              <a:t>AgileInnovation</a:t>
            </a:r>
            <a:r>
              <a:rPr lang="en-US" dirty="0" smtClean="0"/>
              <a:t> Ltd</a:t>
            </a:r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8562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Copyright©2010 </a:t>
            </a:r>
            <a:r>
              <a:rPr lang="en-US" dirty="0" err="1" smtClean="0"/>
              <a:t>AgileInnovation</a:t>
            </a:r>
            <a:r>
              <a:rPr lang="en-US" dirty="0" smtClean="0"/>
              <a:t> Ltd</a:t>
            </a:r>
            <a:endParaRPr lang="en-I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5050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032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1293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3604D-E1F7-409F-9BA1-42CF68DCAB60}" type="datetimeFigureOut">
              <a:rPr lang="en-IE" smtClean="0"/>
              <a:t>18/10/2010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Copyright©2010 </a:t>
            </a:r>
            <a:r>
              <a:rPr lang="en-US" dirty="0" err="1" smtClean="0"/>
              <a:t>AgileInnovation</a:t>
            </a:r>
            <a:r>
              <a:rPr lang="en-US" dirty="0" smtClean="0"/>
              <a:t> Ltd</a:t>
            </a:r>
            <a:endParaRPr lang="en-IE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E50E-F468-4476-BA18-D12B3D4EB3F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963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innovation.eu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view from the top</a:t>
            </a:r>
          </a:p>
          <a:p>
            <a:endParaRPr lang="en-US" dirty="0"/>
          </a:p>
          <a:p>
            <a:r>
              <a:rPr lang="en-US" sz="2400" dirty="0" smtClean="0">
                <a:solidFill>
                  <a:srgbClr val="0070C0"/>
                </a:solidFill>
              </a:rPr>
              <a:t>Colm O’hEocha – </a:t>
            </a:r>
            <a:r>
              <a:rPr lang="en-US" sz="2400" dirty="0" err="1" smtClean="0">
                <a:solidFill>
                  <a:srgbClr val="0070C0"/>
                </a:solidFill>
              </a:rPr>
              <a:t>AgileInnovation</a:t>
            </a:r>
            <a:r>
              <a:rPr lang="en-US" sz="2400" dirty="0" smtClean="0">
                <a:solidFill>
                  <a:srgbClr val="0070C0"/>
                </a:solidFill>
              </a:rPr>
              <a:t> Ltd</a:t>
            </a:r>
            <a:endParaRPr lang="en-IE" sz="24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12" y="333375"/>
            <a:ext cx="1343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2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15616" y="2564904"/>
            <a:ext cx="2514600" cy="2122488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1791792"/>
            <a:ext cx="19970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71600" y="4797152"/>
            <a:ext cx="7344816" cy="45136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r>
              <a:rPr lang="en-US" dirty="0" smtClean="0"/>
              <a:t>Discipline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267200" y="5257800"/>
            <a:ext cx="838200" cy="990600"/>
          </a:xfrm>
          <a:prstGeom prst="triangle">
            <a:avLst>
              <a:gd name="adj" fmla="val 50000"/>
            </a:avLst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36162">
            <a:off x="7547938" y="487352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Agility</a:t>
            </a:r>
            <a:endParaRPr lang="en-IE" dirty="0"/>
          </a:p>
        </p:txBody>
      </p:sp>
      <p:sp>
        <p:nvSpPr>
          <p:cNvPr id="7" name="TextBox 6"/>
          <p:cNvSpPr txBox="1"/>
          <p:nvPr/>
        </p:nvSpPr>
        <p:spPr>
          <a:xfrm>
            <a:off x="1400175" y="666750"/>
            <a:ext cx="63562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“Balancing Agility and Discipline”</a:t>
            </a:r>
          </a:p>
          <a:p>
            <a:pPr algn="r"/>
            <a:r>
              <a:rPr lang="en-US" sz="800" dirty="0" smtClean="0">
                <a:solidFill>
                  <a:srgbClr val="0070C0"/>
                </a:solidFill>
              </a:rPr>
              <a:t>Barry Boehm</a:t>
            </a:r>
            <a:endParaRPr lang="en-IE" sz="800" dirty="0">
              <a:solidFill>
                <a:srgbClr val="0070C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419100" y="1552575"/>
            <a:ext cx="82677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026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-0.17631 L -0.13889 -0.26261 C -0.18369 -0.2957 -0.21372 -0.32856 -0.26007 -0.32856 C -0.31337 -0.32856 -0.35573 -0.30565 -0.38577 -0.26261 L -0.52657 0.01712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76" y="20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69273E-6 L 0.14219 -0.10597 C 0.17205 -0.12933 0.21667 -0.14206 0.26337 -0.14206 C 0.31649 -0.14206 0.35903 -0.12933 0.38889 -0.10597 L 0.53177 -3.69273E-6 " pathEditMode="relative" rAng="0" ptsTypes="FffFF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80" y="-7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is GOOD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12" y="333375"/>
            <a:ext cx="1343025" cy="1543050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760413" y="305911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rgbClr val="0070C0"/>
                </a:solidFill>
              </a:rPr>
              <a:t>Agile – A View from the Top</a:t>
            </a:r>
            <a:endParaRPr lang="en-IE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95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Painpoints</a:t>
            </a:r>
            <a:endParaRPr lang="en-I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86240"/>
            <a:ext cx="7882823" cy="633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72200" y="5445224"/>
            <a:ext cx="19127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Ouch!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4521205">
            <a:off x="2317468" y="2642809"/>
            <a:ext cx="178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Long Cycle Times</a:t>
            </a:r>
            <a:endParaRPr lang="en-I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4521205">
            <a:off x="826902" y="2570801"/>
            <a:ext cx="13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Productivity</a:t>
            </a:r>
            <a:endParaRPr lang="en-I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8184585">
            <a:off x="4845765" y="279521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Quality</a:t>
            </a:r>
            <a:endParaRPr lang="en-I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8759351">
            <a:off x="6649937" y="1503201"/>
            <a:ext cx="16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Responsiveness</a:t>
            </a:r>
            <a:endParaRPr lang="en-I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4521205">
            <a:off x="1841265" y="2375992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Complexity</a:t>
            </a:r>
            <a:endParaRPr lang="en-I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8870937">
            <a:off x="5862369" y="2943783"/>
            <a:ext cx="129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Brittle Code</a:t>
            </a:r>
            <a:endParaRPr lang="en-I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4364999" y="1322453"/>
            <a:ext cx="14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Your Favorite!</a:t>
            </a:r>
            <a:endParaRPr lang="en-I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3466112" y="1726577"/>
            <a:ext cx="142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Transparency</a:t>
            </a:r>
            <a:endParaRPr lang="en-I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9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78" y="2468631"/>
            <a:ext cx="3038985" cy="303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84" y="2438379"/>
            <a:ext cx="2662572" cy="30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 really needed was a good hammer…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39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27584" y="1196752"/>
            <a:ext cx="7416824" cy="4608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7859724" y="1292602"/>
            <a:ext cx="0" cy="396044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3">
                <a:lumMod val="6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/>
          <p:cNvCxnSpPr/>
          <p:nvPr/>
        </p:nvCxnSpPr>
        <p:spPr bwMode="auto">
          <a:xfrm>
            <a:off x="2099084" y="4388946"/>
            <a:ext cx="576064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4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" name="Freeform 4"/>
          <p:cNvSpPr/>
          <p:nvPr/>
        </p:nvSpPr>
        <p:spPr>
          <a:xfrm>
            <a:off x="2123728" y="2776798"/>
            <a:ext cx="5694947" cy="2001345"/>
          </a:xfrm>
          <a:custGeom>
            <a:avLst/>
            <a:gdLst>
              <a:gd name="connsiteX0" fmla="*/ 0 w 5694947"/>
              <a:gd name="connsiteY0" fmla="*/ 1307874 h 2005115"/>
              <a:gd name="connsiteX1" fmla="*/ 1034716 w 5694947"/>
              <a:gd name="connsiteY1" fmla="*/ 443 h 2005115"/>
              <a:gd name="connsiteX2" fmla="*/ 2382252 w 5694947"/>
              <a:gd name="connsiteY2" fmla="*/ 1428190 h 2005115"/>
              <a:gd name="connsiteX3" fmla="*/ 4475747 w 5694947"/>
              <a:gd name="connsiteY3" fmla="*/ 1925495 h 2005115"/>
              <a:gd name="connsiteX4" fmla="*/ 5694947 w 5694947"/>
              <a:gd name="connsiteY4" fmla="*/ 1997685 h 2005115"/>
              <a:gd name="connsiteX0" fmla="*/ 0 w 5694947"/>
              <a:gd name="connsiteY0" fmla="*/ 1307874 h 2005115"/>
              <a:gd name="connsiteX1" fmla="*/ 1034716 w 5694947"/>
              <a:gd name="connsiteY1" fmla="*/ 443 h 2005115"/>
              <a:gd name="connsiteX2" fmla="*/ 2382252 w 5694947"/>
              <a:gd name="connsiteY2" fmla="*/ 1428190 h 2005115"/>
              <a:gd name="connsiteX3" fmla="*/ 4475747 w 5694947"/>
              <a:gd name="connsiteY3" fmla="*/ 1925495 h 2005115"/>
              <a:gd name="connsiteX4" fmla="*/ 5694947 w 5694947"/>
              <a:gd name="connsiteY4" fmla="*/ 1997685 h 2005115"/>
              <a:gd name="connsiteX0" fmla="*/ 0 w 5694947"/>
              <a:gd name="connsiteY0" fmla="*/ 1307874 h 2001345"/>
              <a:gd name="connsiteX1" fmla="*/ 1034716 w 5694947"/>
              <a:gd name="connsiteY1" fmla="*/ 443 h 2001345"/>
              <a:gd name="connsiteX2" fmla="*/ 2382252 w 5694947"/>
              <a:gd name="connsiteY2" fmla="*/ 1428190 h 2001345"/>
              <a:gd name="connsiteX3" fmla="*/ 4475747 w 5694947"/>
              <a:gd name="connsiteY3" fmla="*/ 1925495 h 2001345"/>
              <a:gd name="connsiteX4" fmla="*/ 5694947 w 5694947"/>
              <a:gd name="connsiteY4" fmla="*/ 1997685 h 200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4947" h="2001345">
                <a:moveTo>
                  <a:pt x="0" y="1307874"/>
                </a:moveTo>
                <a:cubicBezTo>
                  <a:pt x="318837" y="644132"/>
                  <a:pt x="637674" y="-19610"/>
                  <a:pt x="1034716" y="443"/>
                </a:cubicBezTo>
                <a:cubicBezTo>
                  <a:pt x="1431758" y="20496"/>
                  <a:pt x="1808747" y="1107348"/>
                  <a:pt x="2382252" y="1428190"/>
                </a:cubicBezTo>
                <a:cubicBezTo>
                  <a:pt x="2955757" y="1749032"/>
                  <a:pt x="3923631" y="1854642"/>
                  <a:pt x="4475747" y="1925495"/>
                </a:cubicBezTo>
                <a:cubicBezTo>
                  <a:pt x="5027863" y="1996348"/>
                  <a:pt x="5361405" y="2009048"/>
                  <a:pt x="5694947" y="1997685"/>
                </a:cubicBezTo>
              </a:path>
            </a:pathLst>
          </a:custGeom>
          <a:ln w="38100">
            <a:solidFill>
              <a:srgbClr val="FF000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 flipV="1">
            <a:off x="1565775" y="1639497"/>
            <a:ext cx="36004" cy="35283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 rot="16200000" flipH="1">
            <a:off x="187601" y="3249805"/>
            <a:ext cx="254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Value Delivered</a:t>
            </a:r>
            <a:endParaRPr lang="en-IE" sz="14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1955068" y="5349611"/>
            <a:ext cx="547260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 flipH="1">
            <a:off x="3286638" y="5037018"/>
            <a:ext cx="254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IE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675148" y="2357913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Agile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1132" y="4060844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Resources</a:t>
            </a:r>
            <a:endParaRPr lang="en-IE" sz="20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6969384" y="2297341"/>
            <a:ext cx="131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65000"/>
                  </a:schemeClr>
                </a:solidFill>
              </a:rPr>
              <a:t>Waterfall</a:t>
            </a:r>
            <a:endParaRPr lang="en-IE" sz="2400" dirty="0">
              <a:solidFill>
                <a:schemeClr val="accent3">
                  <a:lumMod val="65000"/>
                </a:schemeClr>
              </a:solidFill>
            </a:endParaRPr>
          </a:p>
        </p:txBody>
      </p:sp>
      <p:pic>
        <p:nvPicPr>
          <p:cNvPr id="14" name="Picture 3" descr="C:\Users\Colm\AppData\Local\Microsoft\Windows\Temporary Internet Files\Content.IE5\CXD7FSKO\MC900432594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616" y="4260899"/>
            <a:ext cx="698262" cy="6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450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14638"/>
              </p:ext>
            </p:extLst>
          </p:nvPr>
        </p:nvGraphicFramePr>
        <p:xfrm>
          <a:off x="800100" y="895350"/>
          <a:ext cx="7315200" cy="496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Bitmap Image" r:id="rId4" imgW="9628571" imgH="6533333" progId="PBrush">
                  <p:embed/>
                </p:oleObj>
              </mc:Choice>
              <mc:Fallback>
                <p:oleObj name="Bitmap Image" r:id="rId4" imgW="9628571" imgH="6533333" progId="PBrush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895350"/>
                        <a:ext cx="7315200" cy="496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3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Quality</a:t>
            </a:r>
            <a:endParaRPr lang="en-IE" dirty="0"/>
          </a:p>
        </p:txBody>
      </p:sp>
      <p:sp>
        <p:nvSpPr>
          <p:cNvPr id="3" name="Rectangle 2"/>
          <p:cNvSpPr/>
          <p:nvPr/>
        </p:nvSpPr>
        <p:spPr>
          <a:xfrm>
            <a:off x="0" y="5882"/>
            <a:ext cx="9144000" cy="6852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IE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11560" y="404664"/>
            <a:ext cx="7848872" cy="6048672"/>
          </a:xfrm>
          <a:prstGeom prst="roundRect">
            <a:avLst>
              <a:gd name="adj" fmla="val 9299"/>
            </a:avLst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I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7169" y="620215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ERROR: No keyboard detected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any key to continue…</a:t>
            </a:r>
            <a:endParaRPr lang="en-IE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7169" y="622429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ERROR: No keyboard detected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any k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7744" y="982469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ey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 con</a:t>
            </a:r>
          </a:p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tinue</a:t>
            </a:r>
            <a:r>
              <a:rPr lang="en-U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…^Z</a:t>
            </a:r>
            <a:endParaRPr lang="en-IE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2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0949" y="2667821"/>
            <a:ext cx="6741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solidFill>
                  <a:srgbClr val="0070C0"/>
                </a:solidFill>
              </a:rPr>
              <a:t>“Tell me how you will measure me and I’ll tell you how I’ll behave”</a:t>
            </a:r>
            <a:endParaRPr lang="en-IE" sz="3600" i="1" dirty="0">
              <a:solidFill>
                <a:srgbClr val="0070C0"/>
              </a:solidFill>
            </a:endParaRPr>
          </a:p>
        </p:txBody>
      </p:sp>
      <p:pic>
        <p:nvPicPr>
          <p:cNvPr id="14340" name="Picture 4" descr="F:\DCIM\100CASIO\CIMG569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49" y="1256817"/>
            <a:ext cx="6964363" cy="52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Transparency</a:t>
            </a:r>
            <a:endParaRPr lang="en-IE" dirty="0"/>
          </a:p>
        </p:txBody>
      </p:sp>
      <p:pic>
        <p:nvPicPr>
          <p:cNvPr id="5" name="Picture 4" descr="DSC0679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6278" y="1348833"/>
            <a:ext cx="5437634" cy="2983853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587" y="4332686"/>
            <a:ext cx="2955788" cy="214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66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428625"/>
            <a:ext cx="9136760" cy="601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75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478829" y="4527426"/>
            <a:ext cx="3857652" cy="11430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2621705" y="4670302"/>
            <a:ext cx="3571900" cy="5715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693143" y="4813178"/>
            <a:ext cx="3429024" cy="142876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764713" y="5384682"/>
            <a:ext cx="1285884" cy="214314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Cancel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93143" y="4813178"/>
            <a:ext cx="285752" cy="142876"/>
            <a:chOff x="3000364" y="4572008"/>
            <a:chExt cx="285752" cy="142876"/>
          </a:xfrm>
          <a:solidFill>
            <a:srgbClr val="00B050"/>
          </a:solidFill>
        </p:grpSpPr>
        <p:sp>
          <p:nvSpPr>
            <p:cNvPr id="8" name="Rectangle 7"/>
            <p:cNvSpPr/>
            <p:nvPr/>
          </p:nvSpPr>
          <p:spPr bwMode="auto">
            <a:xfrm>
              <a:off x="3000364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071802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143240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214678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93539" y="4813178"/>
            <a:ext cx="142876" cy="142876"/>
            <a:chOff x="6000760" y="4572008"/>
            <a:chExt cx="142876" cy="142876"/>
          </a:xfrm>
          <a:solidFill>
            <a:srgbClr val="00B050"/>
          </a:solidFill>
        </p:grpSpPr>
        <p:sp>
          <p:nvSpPr>
            <p:cNvPr id="13" name="Rectangle 12"/>
            <p:cNvSpPr/>
            <p:nvPr/>
          </p:nvSpPr>
          <p:spPr bwMode="auto">
            <a:xfrm>
              <a:off x="6000760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072198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5836415" y="4813178"/>
            <a:ext cx="71438" cy="142876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979291" y="4813178"/>
            <a:ext cx="71438" cy="142876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07853" y="4813178"/>
            <a:ext cx="71438" cy="142876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84281" y="5022450"/>
            <a:ext cx="311304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8</a:t>
            </a:r>
            <a:r>
              <a:rPr lang="en-US" sz="800" b="1" dirty="0" smtClean="0"/>
              <a:t>%</a:t>
            </a:r>
            <a:endParaRPr lang="en-US" sz="800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2978895" y="4813178"/>
            <a:ext cx="285752" cy="142876"/>
            <a:chOff x="3000364" y="4572008"/>
            <a:chExt cx="285752" cy="142876"/>
          </a:xfrm>
          <a:solidFill>
            <a:srgbClr val="00B050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000364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071802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143240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214678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64647" y="4813178"/>
            <a:ext cx="285752" cy="142876"/>
            <a:chOff x="3000364" y="4572008"/>
            <a:chExt cx="285752" cy="142876"/>
          </a:xfrm>
          <a:solidFill>
            <a:srgbClr val="00B050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3000364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071802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3143240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214678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50399" y="4813178"/>
            <a:ext cx="285752" cy="142876"/>
            <a:chOff x="3000364" y="4572008"/>
            <a:chExt cx="285752" cy="142876"/>
          </a:xfrm>
          <a:solidFill>
            <a:srgbClr val="00B050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3000364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071802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143240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214678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836151" y="4813178"/>
            <a:ext cx="285752" cy="142876"/>
            <a:chOff x="3000364" y="4572008"/>
            <a:chExt cx="285752" cy="142876"/>
          </a:xfrm>
          <a:solidFill>
            <a:srgbClr val="00B050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000364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71802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143240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214678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21903" y="4813178"/>
            <a:ext cx="285752" cy="142876"/>
            <a:chOff x="3000364" y="4572008"/>
            <a:chExt cx="285752" cy="142876"/>
          </a:xfrm>
          <a:solidFill>
            <a:srgbClr val="00B050"/>
          </a:solidFill>
        </p:grpSpPr>
        <p:sp>
          <p:nvSpPr>
            <p:cNvPr id="40" name="Rectangle 39"/>
            <p:cNvSpPr/>
            <p:nvPr/>
          </p:nvSpPr>
          <p:spPr bwMode="auto">
            <a:xfrm>
              <a:off x="3000364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071802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3143240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214678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407655" y="4813178"/>
            <a:ext cx="285752" cy="142876"/>
            <a:chOff x="3000364" y="4572008"/>
            <a:chExt cx="285752" cy="142876"/>
          </a:xfrm>
          <a:solidFill>
            <a:srgbClr val="00B050"/>
          </a:solidFill>
        </p:grpSpPr>
        <p:sp>
          <p:nvSpPr>
            <p:cNvPr id="45" name="Rectangle 44"/>
            <p:cNvSpPr/>
            <p:nvPr/>
          </p:nvSpPr>
          <p:spPr bwMode="auto">
            <a:xfrm>
              <a:off x="3000364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071802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3143240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214678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693407" y="4813178"/>
            <a:ext cx="285752" cy="142876"/>
            <a:chOff x="3000364" y="4572008"/>
            <a:chExt cx="285752" cy="142876"/>
          </a:xfrm>
          <a:solidFill>
            <a:srgbClr val="00B050"/>
          </a:solidFill>
        </p:grpSpPr>
        <p:sp>
          <p:nvSpPr>
            <p:cNvPr id="50" name="Rectangle 49"/>
            <p:cNvSpPr/>
            <p:nvPr/>
          </p:nvSpPr>
          <p:spPr bwMode="auto">
            <a:xfrm>
              <a:off x="3000364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3071802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143240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3214678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979159" y="4813178"/>
            <a:ext cx="285752" cy="142876"/>
            <a:chOff x="3000364" y="4572008"/>
            <a:chExt cx="285752" cy="142876"/>
          </a:xfrm>
          <a:solidFill>
            <a:srgbClr val="00B050"/>
          </a:solidFill>
        </p:grpSpPr>
        <p:sp>
          <p:nvSpPr>
            <p:cNvPr id="55" name="Rectangle 54"/>
            <p:cNvSpPr/>
            <p:nvPr/>
          </p:nvSpPr>
          <p:spPr bwMode="auto">
            <a:xfrm>
              <a:off x="3000364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071802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3143240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214678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264911" y="4813178"/>
            <a:ext cx="285752" cy="142876"/>
            <a:chOff x="3000364" y="4572008"/>
            <a:chExt cx="285752" cy="142876"/>
          </a:xfrm>
          <a:solidFill>
            <a:srgbClr val="00B050"/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3000364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3071802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3143240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3214678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50663" y="4813178"/>
            <a:ext cx="142876" cy="142876"/>
            <a:chOff x="5857884" y="4572008"/>
            <a:chExt cx="142876" cy="142876"/>
          </a:xfrm>
          <a:solidFill>
            <a:srgbClr val="00B050"/>
          </a:solidFill>
        </p:grpSpPr>
        <p:sp>
          <p:nvSpPr>
            <p:cNvPr id="65" name="Rectangle 64"/>
            <p:cNvSpPr/>
            <p:nvPr/>
          </p:nvSpPr>
          <p:spPr bwMode="auto">
            <a:xfrm>
              <a:off x="5929322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5857884" y="4572008"/>
              <a:ext cx="71438" cy="14287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13%</a:t>
            </a:r>
            <a:endParaRPr lang="en-US" sz="8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26%</a:t>
            </a:r>
            <a:endParaRPr lang="en-US" sz="8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33%</a:t>
            </a:r>
            <a:endParaRPr lang="en-US" sz="8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41%</a:t>
            </a:r>
            <a:endParaRPr lang="en-US" sz="8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48%</a:t>
            </a:r>
            <a:endParaRPr lang="en-US" sz="8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57%</a:t>
            </a:r>
            <a:endParaRPr lang="en-US" sz="8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68%</a:t>
            </a:r>
            <a:endParaRPr lang="en-US" sz="8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77%</a:t>
            </a:r>
            <a:endParaRPr lang="en-US" sz="8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83%</a:t>
            </a:r>
            <a:endParaRPr lang="en-US" sz="8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86%</a:t>
            </a:r>
            <a:endParaRPr lang="en-US" sz="8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91%</a:t>
            </a:r>
            <a:endParaRPr lang="en-US" sz="8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94%</a:t>
            </a:r>
            <a:endParaRPr lang="en-US" sz="8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4284000" y="5022000"/>
            <a:ext cx="36260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97%</a:t>
            </a:r>
            <a:endParaRPr lang="en-US" sz="8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4284000" y="5022000"/>
            <a:ext cx="38985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99%</a:t>
            </a:r>
            <a:endParaRPr lang="en-US" sz="8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226535" y="1219200"/>
            <a:ext cx="879086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“</a:t>
            </a:r>
            <a:r>
              <a:rPr lang="en-US" sz="4000" i="1" dirty="0" smtClean="0">
                <a:solidFill>
                  <a:srgbClr val="0070C0"/>
                </a:solidFill>
              </a:rPr>
              <a:t>Prediction </a:t>
            </a:r>
            <a:r>
              <a:rPr lang="en-US" sz="4000" i="1" dirty="0">
                <a:solidFill>
                  <a:srgbClr val="0070C0"/>
                </a:solidFill>
              </a:rPr>
              <a:t>is </a:t>
            </a:r>
            <a:r>
              <a:rPr lang="en-US" sz="4000" i="1" dirty="0" smtClean="0">
                <a:solidFill>
                  <a:srgbClr val="0070C0"/>
                </a:solidFill>
              </a:rPr>
              <a:t>hard </a:t>
            </a:r>
            <a:r>
              <a:rPr lang="en-US" sz="4000" i="1" dirty="0">
                <a:solidFill>
                  <a:srgbClr val="0070C0"/>
                </a:solidFill>
              </a:rPr>
              <a:t>– </a:t>
            </a:r>
            <a:endParaRPr lang="en-US" sz="4000" i="1" dirty="0" smtClean="0">
              <a:solidFill>
                <a:srgbClr val="0070C0"/>
              </a:solidFill>
            </a:endParaRPr>
          </a:p>
          <a:p>
            <a:r>
              <a:rPr lang="en-US" sz="4000" i="1" dirty="0">
                <a:solidFill>
                  <a:srgbClr val="0070C0"/>
                </a:solidFill>
              </a:rPr>
              <a:t>	</a:t>
            </a:r>
            <a:r>
              <a:rPr lang="en-US" sz="4000" i="1" dirty="0" smtClean="0">
                <a:solidFill>
                  <a:srgbClr val="0070C0"/>
                </a:solidFill>
              </a:rPr>
              <a:t>especially </a:t>
            </a:r>
            <a:r>
              <a:rPr lang="en-US" sz="4000" i="1" dirty="0">
                <a:solidFill>
                  <a:srgbClr val="0070C0"/>
                </a:solidFill>
              </a:rPr>
              <a:t>when its about the </a:t>
            </a:r>
            <a:r>
              <a:rPr lang="en-US" sz="4000" i="1" dirty="0" smtClean="0">
                <a:solidFill>
                  <a:srgbClr val="0070C0"/>
                </a:solidFill>
              </a:rPr>
              <a:t>future</a:t>
            </a:r>
            <a:r>
              <a:rPr lang="en-US" sz="4000" dirty="0" smtClean="0">
                <a:solidFill>
                  <a:srgbClr val="0070C0"/>
                </a:solidFill>
              </a:rPr>
              <a:t>”</a:t>
            </a:r>
          </a:p>
          <a:p>
            <a:pPr algn="r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Niels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Bohr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IE" sz="4000" dirty="0">
              <a:solidFill>
                <a:srgbClr val="0070C0"/>
              </a:solidFill>
            </a:endParaRPr>
          </a:p>
        </p:txBody>
      </p:sp>
      <p:sp>
        <p:nvSpPr>
          <p:cNvPr id="8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54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5" grpId="0" animBg="1"/>
      <p:bldP spid="16" grpId="0" animBg="1"/>
      <p:bldP spid="17" grpId="0" animBg="1"/>
      <p:bldP spid="18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303" y="632341"/>
            <a:ext cx="4361570" cy="593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498" y="981074"/>
            <a:ext cx="31718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material is Copyright Protected under the following Creative Commons License:</a:t>
            </a:r>
          </a:p>
          <a:p>
            <a:endParaRPr lang="en-US" dirty="0"/>
          </a:p>
          <a:p>
            <a:r>
              <a:rPr lang="en-US" dirty="0" smtClean="0"/>
              <a:t>Attribution-</a:t>
            </a:r>
            <a:r>
              <a:rPr lang="en-US" dirty="0" err="1" smtClean="0"/>
              <a:t>ShareAlike</a:t>
            </a:r>
            <a:r>
              <a:rPr lang="en-US" dirty="0" smtClean="0"/>
              <a:t> 3.0</a:t>
            </a:r>
          </a:p>
          <a:p>
            <a:endParaRPr lang="en-US" dirty="0"/>
          </a:p>
          <a:p>
            <a:r>
              <a:rPr lang="en-US" dirty="0" smtClean="0"/>
              <a:t>Please use this material freely and derive further work from it.</a:t>
            </a:r>
          </a:p>
          <a:p>
            <a:r>
              <a:rPr lang="en-US" dirty="0" smtClean="0"/>
              <a:t>BUT, attribution must be given to the original author, and these same rights must govern all derived works.</a:t>
            </a:r>
          </a:p>
          <a:p>
            <a:endParaRPr lang="en-US" dirty="0"/>
          </a:p>
          <a:p>
            <a:r>
              <a:rPr lang="en-US" dirty="0" smtClean="0"/>
              <a:t>Please use the following attribution:</a:t>
            </a:r>
          </a:p>
          <a:p>
            <a:r>
              <a:rPr lang="en-US" dirty="0" smtClean="0"/>
              <a:t>“Colm O’hEocha, </a:t>
            </a:r>
            <a:r>
              <a:rPr lang="en-US" dirty="0" err="1" smtClean="0"/>
              <a:t>AgileInnovation</a:t>
            </a:r>
            <a:r>
              <a:rPr lang="en-US" dirty="0" smtClean="0"/>
              <a:t> Ltd. 2010: www.agileinnovation.eu”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807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27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922342"/>
              </p:ext>
            </p:extLst>
          </p:nvPr>
        </p:nvGraphicFramePr>
        <p:xfrm>
          <a:off x="885824" y="1624319"/>
          <a:ext cx="3659281" cy="3319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Bitmap Image" r:id="rId4" imgW="4409524" imgH="4001058" progId="PBrush">
                  <p:embed/>
                </p:oleObj>
              </mc:Choice>
              <mc:Fallback>
                <p:oleObj name="Bitmap Image" r:id="rId4" imgW="4409524" imgH="4001058" progId="PBrush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4" y="1624319"/>
                        <a:ext cx="3659281" cy="3319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09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315708"/>
            <a:ext cx="7010400" cy="460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09" y="2847863"/>
            <a:ext cx="1976627" cy="114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Cone of Uncertainty</a:t>
            </a:r>
            <a:endParaRPr lang="en-IE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984647"/>
            <a:ext cx="1528572" cy="88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15" y="3114674"/>
            <a:ext cx="108127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69" y="3162300"/>
            <a:ext cx="91744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675" y="3208651"/>
            <a:ext cx="758000" cy="440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00" y="3237945"/>
            <a:ext cx="657225" cy="38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274274"/>
            <a:ext cx="532257" cy="30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322" y="3297531"/>
            <a:ext cx="429769" cy="249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2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is MAINSTREAM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70C0"/>
                </a:solidFill>
              </a:rPr>
              <a:t>Agile – A View from the </a:t>
            </a:r>
            <a:r>
              <a:rPr lang="en-US" i="1" dirty="0" smtClean="0">
                <a:solidFill>
                  <a:srgbClr val="0070C0"/>
                </a:solidFill>
              </a:rPr>
              <a:t>Top</a:t>
            </a:r>
            <a:endParaRPr lang="en-IE" i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12" y="333375"/>
            <a:ext cx="1343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788321"/>
              </p:ext>
            </p:extLst>
          </p:nvPr>
        </p:nvGraphicFramePr>
        <p:xfrm>
          <a:off x="3648075" y="1333500"/>
          <a:ext cx="5181600" cy="4487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Gaining Traction…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00549" y="5504859"/>
            <a:ext cx="36179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solidFill>
                  <a:srgbClr val="0070C0"/>
                </a:solidFill>
              </a:rPr>
              <a:t>Data Source: Forrester/Dr. Dobbs Global Developer </a:t>
            </a:r>
            <a:r>
              <a:rPr lang="en-US" sz="800" i="1" dirty="0" err="1" smtClean="0">
                <a:solidFill>
                  <a:srgbClr val="0070C0"/>
                </a:solidFill>
              </a:rPr>
              <a:t>Technographics</a:t>
            </a:r>
            <a:r>
              <a:rPr lang="en-US" sz="800" i="1" dirty="0" smtClean="0">
                <a:solidFill>
                  <a:srgbClr val="0070C0"/>
                </a:solidFill>
              </a:rPr>
              <a:t> Survey Q3 2009</a:t>
            </a:r>
            <a:endParaRPr lang="en-IE" sz="800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526" y="4101618"/>
            <a:ext cx="3343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Gartner 2010: 80% of Software Development will use Agile by 2012</a:t>
            </a:r>
            <a:endParaRPr lang="en-IE" sz="20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726" y="1666874"/>
            <a:ext cx="305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Gartner 2008: 15%-25% of </a:t>
            </a:r>
            <a:r>
              <a:rPr lang="en-US" sz="2000" i="1" dirty="0" err="1">
                <a:solidFill>
                  <a:srgbClr val="FFFF00"/>
                </a:solidFill>
              </a:rPr>
              <a:t>Organisations</a:t>
            </a:r>
            <a:r>
              <a:rPr lang="en-US" sz="2000" i="1" dirty="0">
                <a:solidFill>
                  <a:srgbClr val="FFFF00"/>
                </a:solidFill>
              </a:rPr>
              <a:t> have Implemented </a:t>
            </a:r>
            <a:r>
              <a:rPr lang="en-US" sz="2000" i="1" dirty="0" smtClean="0">
                <a:solidFill>
                  <a:srgbClr val="FFFF00"/>
                </a:solidFill>
              </a:rPr>
              <a:t>Agile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526" y="3057585"/>
            <a:ext cx="3590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Capgemini</a:t>
            </a:r>
            <a:r>
              <a:rPr lang="en-US" sz="20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2009: Agile is no. 4 of the Top 5 IT Priorities for </a:t>
            </a:r>
            <a:r>
              <a:rPr lang="en-US" sz="2000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2010</a:t>
            </a:r>
            <a:endParaRPr lang="en-US" sz="20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1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Hard Evidence…</a:t>
            </a:r>
            <a:endParaRPr lang="en-IE" dirty="0">
              <a:solidFill>
                <a:schemeClr val="bg1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03683"/>
              </p:ext>
            </p:extLst>
          </p:nvPr>
        </p:nvGraphicFramePr>
        <p:xfrm>
          <a:off x="1459706" y="1638299"/>
          <a:ext cx="6598444" cy="441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val 5"/>
          <p:cNvSpPr/>
          <p:nvPr/>
        </p:nvSpPr>
        <p:spPr>
          <a:xfrm>
            <a:off x="4410075" y="2043112"/>
            <a:ext cx="1333500" cy="29527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00"/>
                </a:solidFill>
                <a:latin typeface="Berlin Sans FB Demi" pitchFamily="34" charset="0"/>
              </a:rPr>
              <a:t>QMSA 2009</a:t>
            </a:r>
            <a:endParaRPr lang="en-US" dirty="0">
              <a:solidFill>
                <a:srgbClr val="FFFF00"/>
              </a:solidFill>
              <a:latin typeface="Berlin Sans FB Dem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222875" y="5165725"/>
            <a:ext cx="923925" cy="71437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FFFF00"/>
                </a:solidFill>
                <a:latin typeface="Berlin Sans FB Demi" pitchFamily="34" charset="0"/>
              </a:rPr>
              <a:t>16%</a:t>
            </a:r>
            <a:endParaRPr lang="en-US" sz="2000" dirty="0">
              <a:solidFill>
                <a:srgbClr val="FFFF00"/>
              </a:solidFill>
              <a:latin typeface="Berlin Sans FB Dem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59300" y="4416425"/>
            <a:ext cx="923925" cy="71437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FFFF00"/>
                </a:solidFill>
                <a:latin typeface="Berlin Sans FB Demi" pitchFamily="34" charset="0"/>
              </a:rPr>
              <a:t>*4</a:t>
            </a:r>
            <a:endParaRPr lang="en-US" sz="2000" dirty="0">
              <a:solidFill>
                <a:srgbClr val="FFFF00"/>
              </a:solidFill>
              <a:latin typeface="Berlin Sans FB Dem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121275" y="3778250"/>
            <a:ext cx="923925" cy="71437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FFFF00"/>
                </a:solidFill>
                <a:latin typeface="Berlin Sans FB Demi" pitchFamily="34" charset="0"/>
              </a:rPr>
              <a:t>37%</a:t>
            </a:r>
            <a:endParaRPr lang="en-US" sz="2000" dirty="0">
              <a:solidFill>
                <a:srgbClr val="FFFF00"/>
              </a:solidFill>
              <a:latin typeface="Berlin Sans FB Demi" pitchFamily="34" charset="0"/>
            </a:endParaRP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100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Next?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70C0"/>
                </a:solidFill>
              </a:rPr>
              <a:t>Agile – A View from the Top</a:t>
            </a:r>
            <a:endParaRPr lang="en-IE" i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12" y="333375"/>
            <a:ext cx="1343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Agile Adoption Curve</a:t>
            </a:r>
            <a:endParaRPr lang="en-GB" smtClean="0"/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5461000" y="2016125"/>
            <a:ext cx="2209800" cy="3886200"/>
          </a:xfrm>
          <a:prstGeom prst="rect">
            <a:avLst/>
          </a:prstGeom>
          <a:solidFill>
            <a:srgbClr val="BDFFF2"/>
          </a:solidFill>
          <a:ln w="9360">
            <a:solidFill>
              <a:srgbClr val="003366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none" anchor="ctr"/>
          <a:lstStyle/>
          <a:p>
            <a:endParaRPr 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4089400" y="2016125"/>
            <a:ext cx="1371600" cy="3886200"/>
          </a:xfrm>
          <a:prstGeom prst="rect">
            <a:avLst/>
          </a:prstGeom>
          <a:solidFill>
            <a:srgbClr val="FFDFFF"/>
          </a:solidFill>
          <a:ln w="9360">
            <a:solidFill>
              <a:srgbClr val="003366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none" anchor="ctr"/>
          <a:lstStyle/>
          <a:p>
            <a:endParaRPr 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1498600" y="2016125"/>
            <a:ext cx="2590800" cy="3886200"/>
          </a:xfrm>
          <a:prstGeom prst="rect">
            <a:avLst/>
          </a:prstGeom>
          <a:solidFill>
            <a:srgbClr val="FFFFCC"/>
          </a:solidFill>
          <a:ln w="9360">
            <a:solidFill>
              <a:srgbClr val="003366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none" anchor="ctr"/>
          <a:lstStyle/>
          <a:p>
            <a:endParaRPr lang="en-US"/>
          </a:p>
        </p:txBody>
      </p:sp>
      <p:sp>
        <p:nvSpPr>
          <p:cNvPr id="73734" name="Freeform 6"/>
          <p:cNvSpPr>
            <a:spLocks noChangeArrowheads="1"/>
          </p:cNvSpPr>
          <p:nvPr/>
        </p:nvSpPr>
        <p:spPr bwMode="auto">
          <a:xfrm>
            <a:off x="1498600" y="2206625"/>
            <a:ext cx="6172200" cy="3314700"/>
          </a:xfrm>
          <a:custGeom>
            <a:avLst/>
            <a:gdLst/>
            <a:ahLst/>
            <a:cxnLst>
              <a:cxn ang="0">
                <a:pos x="0" y="2088"/>
              </a:cxn>
              <a:cxn ang="0">
                <a:pos x="768" y="1992"/>
              </a:cxn>
              <a:cxn ang="0">
                <a:pos x="1248" y="1800"/>
              </a:cxn>
              <a:cxn ang="0">
                <a:pos x="1536" y="1608"/>
              </a:cxn>
              <a:cxn ang="0">
                <a:pos x="2880" y="264"/>
              </a:cxn>
              <a:cxn ang="0">
                <a:pos x="3888" y="24"/>
              </a:cxn>
            </a:cxnLst>
            <a:rect l="0" t="0" r="r" b="b"/>
            <a:pathLst>
              <a:path w="3888" h="2088">
                <a:moveTo>
                  <a:pt x="0" y="2088"/>
                </a:moveTo>
                <a:cubicBezTo>
                  <a:pt x="280" y="2064"/>
                  <a:pt x="560" y="2040"/>
                  <a:pt x="768" y="1992"/>
                </a:cubicBezTo>
                <a:cubicBezTo>
                  <a:pt x="976" y="1944"/>
                  <a:pt x="1120" y="1864"/>
                  <a:pt x="1248" y="1800"/>
                </a:cubicBezTo>
                <a:cubicBezTo>
                  <a:pt x="1376" y="1736"/>
                  <a:pt x="1264" y="1864"/>
                  <a:pt x="1536" y="1608"/>
                </a:cubicBezTo>
                <a:cubicBezTo>
                  <a:pt x="1808" y="1352"/>
                  <a:pt x="2488" y="528"/>
                  <a:pt x="2880" y="264"/>
                </a:cubicBezTo>
                <a:cubicBezTo>
                  <a:pt x="3272" y="0"/>
                  <a:pt x="3720" y="64"/>
                  <a:pt x="3888" y="24"/>
                </a:cubicBezTo>
              </a:path>
            </a:pathLst>
          </a:custGeom>
          <a:noFill/>
          <a:ln w="3816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3556000" y="4606925"/>
            <a:ext cx="163513" cy="1143000"/>
          </a:xfrm>
          <a:prstGeom prst="rect">
            <a:avLst/>
          </a:prstGeom>
          <a:solidFill>
            <a:srgbClr val="FFFF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Line 8"/>
          <p:cNvSpPr>
            <a:spLocks noChangeShapeType="1"/>
          </p:cNvSpPr>
          <p:nvPr/>
        </p:nvSpPr>
        <p:spPr bwMode="auto">
          <a:xfrm>
            <a:off x="1498600" y="5521325"/>
            <a:ext cx="2057400" cy="1588"/>
          </a:xfrm>
          <a:prstGeom prst="line">
            <a:avLst/>
          </a:prstGeom>
          <a:noFill/>
          <a:ln w="93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37" name="Line 9"/>
          <p:cNvSpPr>
            <a:spLocks noChangeShapeType="1"/>
          </p:cNvSpPr>
          <p:nvPr/>
        </p:nvSpPr>
        <p:spPr bwMode="auto">
          <a:xfrm flipV="1">
            <a:off x="3556000" y="5021263"/>
            <a:ext cx="1588" cy="504825"/>
          </a:xfrm>
          <a:prstGeom prst="line">
            <a:avLst/>
          </a:prstGeom>
          <a:noFill/>
          <a:ln w="381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>
            <a:off x="3736975" y="4949825"/>
            <a:ext cx="1588" cy="571500"/>
          </a:xfrm>
          <a:prstGeom prst="line">
            <a:avLst/>
          </a:prstGeom>
          <a:noFill/>
          <a:ln w="381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>
            <a:off x="7670800" y="2244725"/>
            <a:ext cx="1588" cy="3276600"/>
          </a:xfrm>
          <a:prstGeom prst="line">
            <a:avLst/>
          </a:prstGeom>
          <a:noFill/>
          <a:ln w="93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40" name="Line 12"/>
          <p:cNvSpPr>
            <a:spLocks noChangeShapeType="1"/>
          </p:cNvSpPr>
          <p:nvPr/>
        </p:nvSpPr>
        <p:spPr bwMode="auto">
          <a:xfrm>
            <a:off x="3746500" y="5521325"/>
            <a:ext cx="3924300" cy="1588"/>
          </a:xfrm>
          <a:prstGeom prst="line">
            <a:avLst/>
          </a:prstGeom>
          <a:noFill/>
          <a:ln w="93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41" name="Text Box 13"/>
          <p:cNvSpPr txBox="1">
            <a:spLocks noChangeArrowheads="1"/>
          </p:cNvSpPr>
          <p:nvPr/>
        </p:nvSpPr>
        <p:spPr bwMode="auto">
          <a:xfrm>
            <a:off x="1727200" y="5445125"/>
            <a:ext cx="2286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449263">
              <a:buClr>
                <a:srgbClr val="0066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b="1" i="1">
                <a:solidFill>
                  <a:srgbClr val="006666"/>
                </a:solidFill>
                <a:latin typeface="Times New Roman" pitchFamily="18" charset="0"/>
                <a:cs typeface="Lucida Sans Unicode" pitchFamily="34" charset="0"/>
              </a:rPr>
              <a:t>Initiation</a:t>
            </a:r>
          </a:p>
        </p:txBody>
      </p:sp>
      <p:sp>
        <p:nvSpPr>
          <p:cNvPr id="73742" name="Line 14"/>
          <p:cNvSpPr>
            <a:spLocks noChangeShapeType="1"/>
          </p:cNvSpPr>
          <p:nvPr/>
        </p:nvSpPr>
        <p:spPr bwMode="auto">
          <a:xfrm>
            <a:off x="2717800" y="2016125"/>
            <a:ext cx="1588" cy="3505200"/>
          </a:xfrm>
          <a:prstGeom prst="line">
            <a:avLst/>
          </a:prstGeom>
          <a:noFill/>
          <a:ln w="93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43" name="Line 15"/>
          <p:cNvSpPr>
            <a:spLocks noChangeShapeType="1"/>
          </p:cNvSpPr>
          <p:nvPr/>
        </p:nvSpPr>
        <p:spPr bwMode="auto">
          <a:xfrm>
            <a:off x="1498600" y="2016125"/>
            <a:ext cx="1588" cy="3886200"/>
          </a:xfrm>
          <a:prstGeom prst="line">
            <a:avLst/>
          </a:prstGeom>
          <a:noFill/>
          <a:ln w="93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44" name="Line 16"/>
          <p:cNvSpPr>
            <a:spLocks noChangeShapeType="1"/>
          </p:cNvSpPr>
          <p:nvPr/>
        </p:nvSpPr>
        <p:spPr bwMode="auto">
          <a:xfrm>
            <a:off x="3327400" y="2016125"/>
            <a:ext cx="1588" cy="3505200"/>
          </a:xfrm>
          <a:prstGeom prst="line">
            <a:avLst/>
          </a:prstGeom>
          <a:noFill/>
          <a:ln w="93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45" name="Line 17"/>
          <p:cNvSpPr>
            <a:spLocks noChangeShapeType="1"/>
          </p:cNvSpPr>
          <p:nvPr/>
        </p:nvSpPr>
        <p:spPr bwMode="auto">
          <a:xfrm>
            <a:off x="4089400" y="2016125"/>
            <a:ext cx="1588" cy="3886200"/>
          </a:xfrm>
          <a:prstGeom prst="line">
            <a:avLst/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46" name="Line 18"/>
          <p:cNvSpPr>
            <a:spLocks noChangeShapeType="1"/>
          </p:cNvSpPr>
          <p:nvPr/>
        </p:nvSpPr>
        <p:spPr bwMode="auto">
          <a:xfrm>
            <a:off x="2108200" y="2016125"/>
            <a:ext cx="1588" cy="3505200"/>
          </a:xfrm>
          <a:prstGeom prst="line">
            <a:avLst/>
          </a:prstGeom>
          <a:noFill/>
          <a:ln w="93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47" name="Text Box 19"/>
          <p:cNvSpPr txBox="1">
            <a:spLocks noChangeArrowheads="1"/>
          </p:cNvSpPr>
          <p:nvPr/>
        </p:nvSpPr>
        <p:spPr bwMode="auto">
          <a:xfrm rot="16200000">
            <a:off x="1204913" y="2816225"/>
            <a:ext cx="129540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33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Awareness</a:t>
            </a:r>
          </a:p>
        </p:txBody>
      </p:sp>
      <p:sp>
        <p:nvSpPr>
          <p:cNvPr id="73748" name="Text Box 20"/>
          <p:cNvSpPr txBox="1">
            <a:spLocks noChangeArrowheads="1"/>
          </p:cNvSpPr>
          <p:nvPr/>
        </p:nvSpPr>
        <p:spPr bwMode="auto">
          <a:xfrm rot="16200000">
            <a:off x="1624013" y="2833688"/>
            <a:ext cx="1603375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33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Consideration</a:t>
            </a:r>
          </a:p>
        </p:txBody>
      </p:sp>
      <p:sp>
        <p:nvSpPr>
          <p:cNvPr id="73749" name="Text Box 21"/>
          <p:cNvSpPr txBox="1">
            <a:spLocks noChangeArrowheads="1"/>
          </p:cNvSpPr>
          <p:nvPr/>
        </p:nvSpPr>
        <p:spPr bwMode="auto">
          <a:xfrm rot="16200000">
            <a:off x="2243931" y="2788444"/>
            <a:ext cx="1503363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33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Investigation</a:t>
            </a:r>
          </a:p>
        </p:txBody>
      </p:sp>
      <p:sp>
        <p:nvSpPr>
          <p:cNvPr id="73750" name="Text Box 22"/>
          <p:cNvSpPr txBox="1">
            <a:spLocks noChangeArrowheads="1"/>
          </p:cNvSpPr>
          <p:nvPr/>
        </p:nvSpPr>
        <p:spPr bwMode="auto">
          <a:xfrm rot="16200000">
            <a:off x="3345656" y="2893219"/>
            <a:ext cx="658813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33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Pilot</a:t>
            </a:r>
          </a:p>
        </p:txBody>
      </p:sp>
      <p:sp>
        <p:nvSpPr>
          <p:cNvPr id="73751" name="Text Box 23"/>
          <p:cNvSpPr txBox="1">
            <a:spLocks noChangeArrowheads="1"/>
          </p:cNvSpPr>
          <p:nvPr/>
        </p:nvSpPr>
        <p:spPr bwMode="auto">
          <a:xfrm rot="16200000">
            <a:off x="3870325" y="2936875"/>
            <a:ext cx="1139825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33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 dirty="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Adoption</a:t>
            </a:r>
          </a:p>
        </p:txBody>
      </p:sp>
      <p:sp>
        <p:nvSpPr>
          <p:cNvPr id="73752" name="Text Box 24"/>
          <p:cNvSpPr txBox="1">
            <a:spLocks noChangeArrowheads="1"/>
          </p:cNvSpPr>
          <p:nvPr/>
        </p:nvSpPr>
        <p:spPr bwMode="auto">
          <a:xfrm>
            <a:off x="3632200" y="5445125"/>
            <a:ext cx="2286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449263">
              <a:buClr>
                <a:srgbClr val="0066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b="1" i="1">
                <a:solidFill>
                  <a:srgbClr val="006666"/>
                </a:solidFill>
                <a:latin typeface="Times New Roman" pitchFamily="18" charset="0"/>
                <a:cs typeface="Lucida Sans Unicode" pitchFamily="34" charset="0"/>
              </a:rPr>
              <a:t>Adoption</a:t>
            </a:r>
          </a:p>
        </p:txBody>
      </p:sp>
      <p:sp>
        <p:nvSpPr>
          <p:cNvPr id="73753" name="Text Box 25"/>
          <p:cNvSpPr txBox="1">
            <a:spLocks noChangeArrowheads="1"/>
          </p:cNvSpPr>
          <p:nvPr/>
        </p:nvSpPr>
        <p:spPr bwMode="auto">
          <a:xfrm rot="16200000">
            <a:off x="4468813" y="2986087"/>
            <a:ext cx="130810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33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Adaptation</a:t>
            </a:r>
          </a:p>
        </p:txBody>
      </p:sp>
      <p:sp>
        <p:nvSpPr>
          <p:cNvPr id="73754" name="Text Box 26"/>
          <p:cNvSpPr txBox="1">
            <a:spLocks noChangeArrowheads="1"/>
          </p:cNvSpPr>
          <p:nvPr/>
        </p:nvSpPr>
        <p:spPr bwMode="auto">
          <a:xfrm rot="16200000">
            <a:off x="5278438" y="2878137"/>
            <a:ext cx="136525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33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Acceptance</a:t>
            </a:r>
          </a:p>
        </p:txBody>
      </p:sp>
      <p:sp>
        <p:nvSpPr>
          <p:cNvPr id="73755" name="Text Box 27"/>
          <p:cNvSpPr txBox="1">
            <a:spLocks noChangeArrowheads="1"/>
          </p:cNvSpPr>
          <p:nvPr/>
        </p:nvSpPr>
        <p:spPr bwMode="auto">
          <a:xfrm rot="16200000">
            <a:off x="5796756" y="2867819"/>
            <a:ext cx="1560513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33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Routinization</a:t>
            </a:r>
          </a:p>
        </p:txBody>
      </p:sp>
      <p:sp>
        <p:nvSpPr>
          <p:cNvPr id="73756" name="Text Box 28"/>
          <p:cNvSpPr txBox="1">
            <a:spLocks noChangeArrowheads="1"/>
          </p:cNvSpPr>
          <p:nvPr/>
        </p:nvSpPr>
        <p:spPr bwMode="auto">
          <a:xfrm rot="16200000">
            <a:off x="6591300" y="2973388"/>
            <a:ext cx="1025525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49263">
              <a:buClr>
                <a:srgbClr val="0033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Infusion</a:t>
            </a:r>
          </a:p>
        </p:txBody>
      </p:sp>
      <p:sp>
        <p:nvSpPr>
          <p:cNvPr id="73757" name="Line 29"/>
          <p:cNvSpPr>
            <a:spLocks noChangeShapeType="1"/>
          </p:cNvSpPr>
          <p:nvPr/>
        </p:nvSpPr>
        <p:spPr bwMode="auto">
          <a:xfrm>
            <a:off x="4775200" y="2016125"/>
            <a:ext cx="1588" cy="3505200"/>
          </a:xfrm>
          <a:prstGeom prst="line">
            <a:avLst/>
          </a:prstGeom>
          <a:noFill/>
          <a:ln w="93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58" name="Line 30"/>
          <p:cNvSpPr>
            <a:spLocks noChangeShapeType="1"/>
          </p:cNvSpPr>
          <p:nvPr/>
        </p:nvSpPr>
        <p:spPr bwMode="auto">
          <a:xfrm>
            <a:off x="5461000" y="2016125"/>
            <a:ext cx="1588" cy="3886200"/>
          </a:xfrm>
          <a:prstGeom prst="line">
            <a:avLst/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59" name="Line 31"/>
          <p:cNvSpPr>
            <a:spLocks noChangeShapeType="1"/>
          </p:cNvSpPr>
          <p:nvPr/>
        </p:nvSpPr>
        <p:spPr bwMode="auto">
          <a:xfrm>
            <a:off x="6223000" y="2016125"/>
            <a:ext cx="1588" cy="3505200"/>
          </a:xfrm>
          <a:prstGeom prst="line">
            <a:avLst/>
          </a:prstGeom>
          <a:noFill/>
          <a:ln w="93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60" name="Line 32"/>
          <p:cNvSpPr>
            <a:spLocks noChangeShapeType="1"/>
          </p:cNvSpPr>
          <p:nvPr/>
        </p:nvSpPr>
        <p:spPr bwMode="auto">
          <a:xfrm>
            <a:off x="6908800" y="2016125"/>
            <a:ext cx="1588" cy="3505200"/>
          </a:xfrm>
          <a:prstGeom prst="line">
            <a:avLst/>
          </a:prstGeom>
          <a:noFill/>
          <a:ln w="93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61" name="Line 33"/>
          <p:cNvSpPr>
            <a:spLocks noChangeShapeType="1"/>
          </p:cNvSpPr>
          <p:nvPr/>
        </p:nvSpPr>
        <p:spPr bwMode="auto">
          <a:xfrm>
            <a:off x="7670800" y="2016125"/>
            <a:ext cx="1588" cy="3886200"/>
          </a:xfrm>
          <a:prstGeom prst="line">
            <a:avLst/>
          </a:prstGeom>
          <a:noFill/>
          <a:ln w="93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62" name="Text Box 34"/>
          <p:cNvSpPr txBox="1">
            <a:spLocks noChangeArrowheads="1"/>
          </p:cNvSpPr>
          <p:nvPr/>
        </p:nvSpPr>
        <p:spPr bwMode="auto">
          <a:xfrm>
            <a:off x="5461000" y="5445125"/>
            <a:ext cx="2286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449263">
              <a:buClr>
                <a:srgbClr val="0066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b="1" i="1">
                <a:solidFill>
                  <a:srgbClr val="006666"/>
                </a:solidFill>
                <a:latin typeface="Times New Roman" pitchFamily="18" charset="0"/>
                <a:cs typeface="Lucida Sans Unicode" pitchFamily="34" charset="0"/>
              </a:rPr>
              <a:t>Assimilation</a:t>
            </a:r>
          </a:p>
        </p:txBody>
      </p:sp>
      <p:sp>
        <p:nvSpPr>
          <p:cNvPr id="73763" name="Rectangle 35"/>
          <p:cNvSpPr>
            <a:spLocks noChangeArrowheads="1"/>
          </p:cNvSpPr>
          <p:nvPr/>
        </p:nvSpPr>
        <p:spPr bwMode="auto">
          <a:xfrm>
            <a:off x="4365625" y="4064000"/>
            <a:ext cx="128588" cy="1485900"/>
          </a:xfrm>
          <a:prstGeom prst="rect">
            <a:avLst/>
          </a:prstGeom>
          <a:solidFill>
            <a:srgbClr val="FFDFFF"/>
          </a:solidFill>
          <a:ln w="9398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764" name="Line 36"/>
          <p:cNvSpPr>
            <a:spLocks noChangeShapeType="1"/>
          </p:cNvSpPr>
          <p:nvPr/>
        </p:nvSpPr>
        <p:spPr bwMode="auto">
          <a:xfrm>
            <a:off x="4511675" y="4159250"/>
            <a:ext cx="3175" cy="1362075"/>
          </a:xfrm>
          <a:prstGeom prst="line">
            <a:avLst/>
          </a:prstGeom>
          <a:noFill/>
          <a:ln w="381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65" name="Line 37"/>
          <p:cNvSpPr>
            <a:spLocks noChangeShapeType="1"/>
          </p:cNvSpPr>
          <p:nvPr/>
        </p:nvSpPr>
        <p:spPr bwMode="auto">
          <a:xfrm flipH="1">
            <a:off x="4338638" y="4330700"/>
            <a:ext cx="14287" cy="1190625"/>
          </a:xfrm>
          <a:prstGeom prst="line">
            <a:avLst/>
          </a:prstGeom>
          <a:noFill/>
          <a:ln w="38160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766" name="Rectangle 38"/>
          <p:cNvSpPr>
            <a:spLocks noChangeArrowheads="1"/>
          </p:cNvSpPr>
          <p:nvPr/>
        </p:nvSpPr>
        <p:spPr bwMode="black">
          <a:xfrm>
            <a:off x="1568450" y="1600200"/>
            <a:ext cx="61849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defTabSz="449263" eaLnBrk="0" hangingPunct="0">
              <a:spcAft>
                <a:spcPts val="230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E" sz="1400" b="1" i="1">
                <a:solidFill>
                  <a:srgbClr val="FF0000"/>
                </a:solidFill>
                <a:latin typeface="Trebuchet MS" pitchFamily="34" charset="0"/>
              </a:rPr>
              <a:t>The Agile Adoption Curve and ‘Chasms’</a:t>
            </a:r>
            <a:endParaRPr lang="en-US" sz="1400" b="1" i="1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3768" name="Freeform 40"/>
          <p:cNvSpPr>
            <a:spLocks/>
          </p:cNvSpPr>
          <p:nvPr/>
        </p:nvSpPr>
        <p:spPr bwMode="auto">
          <a:xfrm>
            <a:off x="4411663" y="5394325"/>
            <a:ext cx="96837" cy="6000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6" y="378"/>
              </a:cxn>
            </a:cxnLst>
            <a:rect l="0" t="0" r="r" b="b"/>
            <a:pathLst>
              <a:path w="66" h="378">
                <a:moveTo>
                  <a:pt x="0" y="0"/>
                </a:moveTo>
                <a:cubicBezTo>
                  <a:pt x="21" y="156"/>
                  <a:pt x="43" y="313"/>
                  <a:pt x="66" y="378"/>
                </a:cubicBezTo>
              </a:path>
            </a:pathLst>
          </a:custGeom>
          <a:noFill/>
          <a:ln w="9525">
            <a:noFill/>
            <a:round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endParaRPr lang="en-US"/>
          </a:p>
        </p:txBody>
      </p:sp>
      <p:sp>
        <p:nvSpPr>
          <p:cNvPr id="47" name="U-Turn Arrow 46"/>
          <p:cNvSpPr/>
          <p:nvPr/>
        </p:nvSpPr>
        <p:spPr>
          <a:xfrm>
            <a:off x="3451225" y="4422579"/>
            <a:ext cx="536576" cy="37941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U-Turn Arrow 47"/>
          <p:cNvSpPr/>
          <p:nvPr/>
        </p:nvSpPr>
        <p:spPr>
          <a:xfrm>
            <a:off x="4159249" y="3702050"/>
            <a:ext cx="536576" cy="37941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  <p:sp>
        <p:nvSpPr>
          <p:cNvPr id="2" name="Rounded Rectangular Callout 1"/>
          <p:cNvSpPr/>
          <p:nvPr/>
        </p:nvSpPr>
        <p:spPr>
          <a:xfrm>
            <a:off x="2108200" y="4330700"/>
            <a:ext cx="1265238" cy="595312"/>
          </a:xfrm>
          <a:prstGeom prst="wedgeRoundRectCallout">
            <a:avLst>
              <a:gd name="adj1" fmla="val 71011"/>
              <a:gd name="adj2" fmla="val 8650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“We’re different”</a:t>
            </a:r>
            <a:endParaRPr lang="en-IE" dirty="0"/>
          </a:p>
        </p:txBody>
      </p:sp>
      <p:sp>
        <p:nvSpPr>
          <p:cNvPr id="50" name="Rounded Rectangular Callout 49"/>
          <p:cNvSpPr/>
          <p:nvPr/>
        </p:nvSpPr>
        <p:spPr>
          <a:xfrm>
            <a:off x="5076031" y="4309269"/>
            <a:ext cx="1265238" cy="595312"/>
          </a:xfrm>
          <a:prstGeom prst="wedgeRoundRectCallout">
            <a:avLst>
              <a:gd name="adj1" fmla="val -99127"/>
              <a:gd name="adj2" fmla="val -1750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“Fail to Scale”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81285793"/>
      </p:ext>
    </p:extLst>
  </p:cSld>
  <p:clrMapOvr>
    <a:masterClrMapping/>
  </p:clrMapOvr>
  <p:transition advTm="19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2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It depends…</a:t>
            </a:r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3445478" y="1743953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reestyle Script" pitchFamily="66" charset="0"/>
              </a:rPr>
              <a:t>Scientific Theory</a:t>
            </a:r>
            <a:endParaRPr lang="en-IE" sz="3200" dirty="0">
              <a:latin typeface="Freestyle Script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9136" y="3434745"/>
            <a:ext cx="2167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0">
              <a:buFont typeface="Arial" pitchFamily="34" charset="0"/>
              <a:buNone/>
              <a:defRPr sz="3200">
                <a:latin typeface="Freestyle Script" pitchFamily="66" charset="0"/>
              </a:defRPr>
            </a:lvl1pPr>
          </a:lstStyle>
          <a:p>
            <a:r>
              <a:rPr lang="en-US" dirty="0"/>
              <a:t>Project, Team </a:t>
            </a:r>
          </a:p>
          <a:p>
            <a:r>
              <a:rPr lang="en-US" dirty="0"/>
              <a:t>and </a:t>
            </a:r>
            <a:r>
              <a:rPr lang="en-US" dirty="0" err="1"/>
              <a:t>Organisational</a:t>
            </a:r>
            <a:r>
              <a:rPr lang="en-US" dirty="0"/>
              <a:t> </a:t>
            </a:r>
          </a:p>
          <a:p>
            <a:r>
              <a:rPr lang="en-US" dirty="0"/>
              <a:t>Context</a:t>
            </a:r>
            <a:endParaRPr lang="en-IE" dirty="0"/>
          </a:p>
        </p:txBody>
      </p:sp>
      <p:sp>
        <p:nvSpPr>
          <p:cNvPr id="13" name="TextBox 12"/>
          <p:cNvSpPr txBox="1"/>
          <p:nvPr/>
        </p:nvSpPr>
        <p:spPr>
          <a:xfrm>
            <a:off x="382222" y="1891725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itchFamily="34" charset="0"/>
              <a:buChar char="•"/>
              <a:defRPr sz="3200">
                <a:latin typeface="Freestyle Script" pitchFamily="66" charset="0"/>
              </a:defRPr>
            </a:lvl1pPr>
          </a:lstStyle>
          <a:p>
            <a:pPr marL="0" indent="0">
              <a:buNone/>
            </a:pPr>
            <a:r>
              <a:rPr lang="en-US" dirty="0"/>
              <a:t>Business Imperatives</a:t>
            </a:r>
            <a:endParaRPr lang="en-IE" dirty="0"/>
          </a:p>
        </p:txBody>
      </p:sp>
      <p:sp>
        <p:nvSpPr>
          <p:cNvPr id="3" name="Freeform 2"/>
          <p:cNvSpPr/>
          <p:nvPr/>
        </p:nvSpPr>
        <p:spPr>
          <a:xfrm>
            <a:off x="1552575" y="2476500"/>
            <a:ext cx="6219825" cy="3486150"/>
          </a:xfrm>
          <a:custGeom>
            <a:avLst/>
            <a:gdLst>
              <a:gd name="connsiteX0" fmla="*/ 0 w 6219825"/>
              <a:gd name="connsiteY0" fmla="*/ 0 h 3486150"/>
              <a:gd name="connsiteX1" fmla="*/ 1657350 w 6219825"/>
              <a:gd name="connsiteY1" fmla="*/ 400050 h 3486150"/>
              <a:gd name="connsiteX2" fmla="*/ 2886075 w 6219825"/>
              <a:gd name="connsiteY2" fmla="*/ 2124075 h 3486150"/>
              <a:gd name="connsiteX3" fmla="*/ 4972050 w 6219825"/>
              <a:gd name="connsiteY3" fmla="*/ 3143250 h 3486150"/>
              <a:gd name="connsiteX4" fmla="*/ 6219825 w 6219825"/>
              <a:gd name="connsiteY4" fmla="*/ 348615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9825" h="3486150">
                <a:moveTo>
                  <a:pt x="0" y="0"/>
                </a:moveTo>
                <a:cubicBezTo>
                  <a:pt x="588169" y="23019"/>
                  <a:pt x="1176338" y="46038"/>
                  <a:pt x="1657350" y="400050"/>
                </a:cubicBezTo>
                <a:cubicBezTo>
                  <a:pt x="2138362" y="754062"/>
                  <a:pt x="2333625" y="1666875"/>
                  <a:pt x="2886075" y="2124075"/>
                </a:cubicBezTo>
                <a:cubicBezTo>
                  <a:pt x="3438525" y="2581275"/>
                  <a:pt x="4416425" y="2916238"/>
                  <a:pt x="4972050" y="3143250"/>
                </a:cubicBezTo>
                <a:cubicBezTo>
                  <a:pt x="5527675" y="3370262"/>
                  <a:pt x="5873750" y="3428206"/>
                  <a:pt x="6219825" y="3486150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Freeform 7"/>
          <p:cNvSpPr/>
          <p:nvPr/>
        </p:nvSpPr>
        <p:spPr>
          <a:xfrm>
            <a:off x="2990850" y="4526621"/>
            <a:ext cx="1457325" cy="104775"/>
          </a:xfrm>
          <a:custGeom>
            <a:avLst/>
            <a:gdLst>
              <a:gd name="connsiteX0" fmla="*/ 0 w 1457325"/>
              <a:gd name="connsiteY0" fmla="*/ 0 h 104775"/>
              <a:gd name="connsiteX1" fmla="*/ 704850 w 1457325"/>
              <a:gd name="connsiteY1" fmla="*/ 19050 h 104775"/>
              <a:gd name="connsiteX2" fmla="*/ 1457325 w 1457325"/>
              <a:gd name="connsiteY2" fmla="*/ 10477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7325" h="104775">
                <a:moveTo>
                  <a:pt x="0" y="0"/>
                </a:moveTo>
                <a:cubicBezTo>
                  <a:pt x="230981" y="794"/>
                  <a:pt x="461963" y="1588"/>
                  <a:pt x="704850" y="19050"/>
                </a:cubicBezTo>
                <a:cubicBezTo>
                  <a:pt x="947738" y="36513"/>
                  <a:pt x="1202531" y="70644"/>
                  <a:pt x="1457325" y="104775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TextBox 16"/>
          <p:cNvSpPr txBox="1"/>
          <p:nvPr/>
        </p:nvSpPr>
        <p:spPr>
          <a:xfrm>
            <a:off x="6782379" y="6080398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0">
              <a:buFont typeface="Arial" pitchFamily="34" charset="0"/>
              <a:buNone/>
              <a:defRPr sz="3200">
                <a:latin typeface="Freestyle Script" pitchFamily="66" charset="0"/>
              </a:defRPr>
            </a:lvl1pPr>
          </a:lstStyle>
          <a:p>
            <a:r>
              <a:rPr lang="en-US" dirty="0"/>
              <a:t>Your Method</a:t>
            </a:r>
            <a:endParaRPr lang="en-IE" dirty="0"/>
          </a:p>
        </p:txBody>
      </p:sp>
      <p:sp>
        <p:nvSpPr>
          <p:cNvPr id="1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  <p:sp>
        <p:nvSpPr>
          <p:cNvPr id="14" name="Freeform 13"/>
          <p:cNvSpPr/>
          <p:nvPr/>
        </p:nvSpPr>
        <p:spPr>
          <a:xfrm>
            <a:off x="4152900" y="2247900"/>
            <a:ext cx="314653" cy="1857375"/>
          </a:xfrm>
          <a:custGeom>
            <a:avLst/>
            <a:gdLst>
              <a:gd name="connsiteX0" fmla="*/ 47625 w 314653"/>
              <a:gd name="connsiteY0" fmla="*/ 0 h 1857375"/>
              <a:gd name="connsiteX1" fmla="*/ 314325 w 314653"/>
              <a:gd name="connsiteY1" fmla="*/ 676275 h 1857375"/>
              <a:gd name="connsiteX2" fmla="*/ 0 w 314653"/>
              <a:gd name="connsiteY2" fmla="*/ 1857375 h 18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53" h="1857375">
                <a:moveTo>
                  <a:pt x="47625" y="0"/>
                </a:moveTo>
                <a:cubicBezTo>
                  <a:pt x="184943" y="183356"/>
                  <a:pt x="322262" y="366713"/>
                  <a:pt x="314325" y="676275"/>
                </a:cubicBezTo>
                <a:cubicBezTo>
                  <a:pt x="306388" y="985837"/>
                  <a:pt x="153194" y="1421606"/>
                  <a:pt x="0" y="1857375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TextBox 18"/>
          <p:cNvSpPr txBox="1"/>
          <p:nvPr/>
        </p:nvSpPr>
        <p:spPr>
          <a:xfrm>
            <a:off x="5026628" y="3777675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reestyle Script" pitchFamily="66" charset="0"/>
              </a:rPr>
              <a:t>Agile Values &amp; Principles</a:t>
            </a:r>
            <a:endParaRPr lang="en-IE" sz="3200" dirty="0">
              <a:latin typeface="Freestyle Script" pitchFamily="66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5524500" y="4362450"/>
            <a:ext cx="685800" cy="1057275"/>
          </a:xfrm>
          <a:custGeom>
            <a:avLst/>
            <a:gdLst>
              <a:gd name="connsiteX0" fmla="*/ 0 w 685800"/>
              <a:gd name="connsiteY0" fmla="*/ 0 h 1057275"/>
              <a:gd name="connsiteX1" fmla="*/ 133350 w 685800"/>
              <a:gd name="connsiteY1" fmla="*/ 428625 h 1057275"/>
              <a:gd name="connsiteX2" fmla="*/ 447675 w 685800"/>
              <a:gd name="connsiteY2" fmla="*/ 847725 h 1057275"/>
              <a:gd name="connsiteX3" fmla="*/ 685800 w 685800"/>
              <a:gd name="connsiteY3" fmla="*/ 1057275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" h="1057275">
                <a:moveTo>
                  <a:pt x="0" y="0"/>
                </a:moveTo>
                <a:cubicBezTo>
                  <a:pt x="29369" y="143669"/>
                  <a:pt x="58738" y="287338"/>
                  <a:pt x="133350" y="428625"/>
                </a:cubicBezTo>
                <a:cubicBezTo>
                  <a:pt x="207963" y="569913"/>
                  <a:pt x="355600" y="742950"/>
                  <a:pt x="447675" y="847725"/>
                </a:cubicBezTo>
                <a:cubicBezTo>
                  <a:pt x="539750" y="952500"/>
                  <a:pt x="612775" y="1004887"/>
                  <a:pt x="685800" y="1057275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82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Where am I?</a:t>
            </a:r>
            <a:endParaRPr lang="en-IE" dirty="0"/>
          </a:p>
        </p:txBody>
      </p:sp>
      <p:sp>
        <p:nvSpPr>
          <p:cNvPr id="3" name="Right Triangle 2"/>
          <p:cNvSpPr/>
          <p:nvPr/>
        </p:nvSpPr>
        <p:spPr>
          <a:xfrm>
            <a:off x="461041" y="1895988"/>
            <a:ext cx="1567543" cy="875980"/>
          </a:xfrm>
          <a:prstGeom prst="rtTriangl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/>
        </p:nvSpPr>
        <p:spPr>
          <a:xfrm flipH="1" flipV="1">
            <a:off x="453357" y="1865250"/>
            <a:ext cx="1567543" cy="899033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roup 123"/>
          <p:cNvGraphicFramePr>
            <a:graphicFrameLocks/>
          </p:cNvGraphicFramePr>
          <p:nvPr/>
        </p:nvGraphicFramePr>
        <p:xfrm>
          <a:off x="457200" y="1869734"/>
          <a:ext cx="8229600" cy="34747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81150"/>
                <a:gridCol w="611188"/>
                <a:gridCol w="1236662"/>
                <a:gridCol w="809625"/>
                <a:gridCol w="877888"/>
                <a:gridCol w="1817687"/>
                <a:gridCol w="1295400"/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rebuchet MS" pitchFamily="34" charset="0"/>
                        </a:rPr>
                        <a:t>Team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rebuchet MS" pitchFamily="34" charset="0"/>
                        </a:rPr>
                        <a:t>Requirements &amp; Analysis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rebuchet MS" pitchFamily="34" charset="0"/>
                        </a:rPr>
                        <a:t>Planning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rebuchet MS" pitchFamily="34" charset="0"/>
                        </a:rPr>
                        <a:t>Technical Practices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rebuchet MS" pitchFamily="34" charset="0"/>
                        </a:rPr>
                        <a:t>Knowledge Creation &amp; Learning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rebuchet MS" pitchFamily="34" charset="0"/>
                        </a:rPr>
                        <a:t>Culture &amp; 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rebuchet MS" pitchFamily="34" charset="0"/>
                        </a:rPr>
                        <a:t>Organisation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63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rebuchet MS" pitchFamily="34" charset="0"/>
                        </a:rPr>
                        <a:t>Time To Value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  <a:tr h="163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rebuchet MS" pitchFamily="34" charset="0"/>
                        </a:rPr>
                        <a:t>Economy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rebuchet MS" pitchFamily="34" charset="0"/>
                        </a:rPr>
                        <a:t>Productivity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5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  <a:tr h="163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rebuchet MS" pitchFamily="34" charset="0"/>
                        </a:rPr>
                        <a:t>Quality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5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  <a:tr h="163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rebuchet MS" pitchFamily="34" charset="0"/>
                        </a:rPr>
                        <a:t>Predictability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rebuchet MS" pitchFamily="34" charset="0"/>
                        </a:rPr>
                        <a:t>Visibility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5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rebuchet MS" pitchFamily="34" charset="0"/>
                        </a:rPr>
                        <a:t>Innovation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  <a:tr h="163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rebuchet MS" pitchFamily="34" charset="0"/>
                        </a:rPr>
                        <a:t>Flexibility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Line 108"/>
          <p:cNvSpPr>
            <a:spLocks noChangeShapeType="1"/>
          </p:cNvSpPr>
          <p:nvPr/>
        </p:nvSpPr>
        <p:spPr bwMode="auto">
          <a:xfrm>
            <a:off x="457200" y="1869734"/>
            <a:ext cx="1600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Text Box 109"/>
          <p:cNvSpPr txBox="1">
            <a:spLocks noChangeArrowheads="1"/>
          </p:cNvSpPr>
          <p:nvPr/>
        </p:nvSpPr>
        <p:spPr bwMode="auto">
          <a:xfrm>
            <a:off x="457200" y="2372906"/>
            <a:ext cx="8066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008000"/>
                </a:solidFill>
              </a:rPr>
              <a:t>Business</a:t>
            </a:r>
          </a:p>
          <a:p>
            <a:r>
              <a:rPr lang="en-US" sz="1200" i="1" dirty="0">
                <a:solidFill>
                  <a:srgbClr val="008000"/>
                </a:solidFill>
              </a:rPr>
              <a:t>Drivers</a:t>
            </a:r>
            <a:endParaRPr lang="en-GB" sz="1200" i="1" dirty="0">
              <a:solidFill>
                <a:srgbClr val="008000"/>
              </a:solidFill>
            </a:endParaRPr>
          </a:p>
        </p:txBody>
      </p:sp>
      <p:sp>
        <p:nvSpPr>
          <p:cNvPr id="8" name="Text Box 110"/>
          <p:cNvSpPr txBox="1">
            <a:spLocks noChangeArrowheads="1"/>
          </p:cNvSpPr>
          <p:nvPr/>
        </p:nvSpPr>
        <p:spPr bwMode="auto">
          <a:xfrm>
            <a:off x="990600" y="1869734"/>
            <a:ext cx="10214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accent2"/>
                </a:solidFill>
              </a:rPr>
              <a:t>Assessment</a:t>
            </a:r>
          </a:p>
          <a:p>
            <a:r>
              <a:rPr lang="en-US" sz="1200" i="1" dirty="0">
                <a:solidFill>
                  <a:schemeClr val="accent2"/>
                </a:solidFill>
              </a:rPr>
              <a:t>Dimensions</a:t>
            </a:r>
            <a:endParaRPr lang="en-GB" sz="1200" i="1" dirty="0">
              <a:solidFill>
                <a:schemeClr val="accent2"/>
              </a:solidFill>
            </a:endParaRPr>
          </a:p>
        </p:txBody>
      </p:sp>
      <p:pic>
        <p:nvPicPr>
          <p:cNvPr id="9" name="Picture 1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6718" y="2989646"/>
            <a:ext cx="6040202" cy="33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own Arrow 9"/>
          <p:cNvSpPr/>
          <p:nvPr/>
        </p:nvSpPr>
        <p:spPr>
          <a:xfrm>
            <a:off x="1201567" y="2471147"/>
            <a:ext cx="128469" cy="249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571861" y="2282222"/>
            <a:ext cx="324952" cy="12091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97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199" y="3695700"/>
            <a:ext cx="7996237" cy="2430463"/>
          </a:xfrm>
          <a:solidFill>
            <a:schemeClr val="bg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Colm O’hEocha</a:t>
            </a:r>
            <a:endParaRPr lang="en-IE" dirty="0"/>
          </a:p>
          <a:p>
            <a:pPr marL="0" indent="0" algn="ctr">
              <a:buNone/>
            </a:pPr>
            <a:r>
              <a:rPr lang="en-US" dirty="0" err="1" smtClean="0"/>
              <a:t>AgileInnovation</a:t>
            </a:r>
            <a:r>
              <a:rPr lang="en-US" dirty="0" smtClean="0"/>
              <a:t> Limited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hlinkClick r:id="rId3"/>
              </a:rPr>
              <a:t>www.agileinnovation.eu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Colm@agileinnovation.eu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462" y="4086225"/>
            <a:ext cx="1343025" cy="1543050"/>
          </a:xfrm>
          <a:prstGeom prst="rect">
            <a:avLst/>
          </a:prstGeom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004889"/>
            <a:ext cx="3348037" cy="2227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61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is Different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0070C0"/>
                </a:solidFill>
              </a:rPr>
              <a:t>Agile – A View from the Top</a:t>
            </a:r>
            <a:endParaRPr lang="en-IE" i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12" y="333375"/>
            <a:ext cx="1343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gileinnovation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8975" y="1298575"/>
            <a:ext cx="1032474" cy="1186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338" y="715992"/>
            <a:ext cx="4770409" cy="3450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About the Presenter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98116" y="1298575"/>
            <a:ext cx="45740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Colm O’hEocha</a:t>
            </a:r>
            <a:r>
              <a:rPr lang="en-US" sz="1600" dirty="0" smtClean="0"/>
              <a:t>,</a:t>
            </a:r>
          </a:p>
          <a:p>
            <a:pPr algn="just"/>
            <a:r>
              <a:rPr lang="en-US" sz="1600" dirty="0" err="1" smtClean="0"/>
              <a:t>AgileInnovation</a:t>
            </a:r>
            <a:r>
              <a:rPr lang="en-US" sz="1600" dirty="0" smtClean="0"/>
              <a:t> Ltd.</a:t>
            </a:r>
          </a:p>
          <a:p>
            <a:pPr algn="just"/>
            <a:r>
              <a:rPr lang="en-US" sz="1600" dirty="0" smtClean="0"/>
              <a:t>Colm@agileinnovation.eu</a:t>
            </a:r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r>
              <a:rPr lang="en-US" sz="1400" dirty="0" smtClean="0">
                <a:latin typeface="+mj-lt"/>
              </a:rPr>
              <a:t>Colm is an IT industry veteran, with over 20 years design and development experience. His interest in Lean Thinking began when automating Just-In-Time production lines in the 1980s. Implementing early agile software methods in 2001, Colm has extensive hands-on experiences across teams, </a:t>
            </a:r>
            <a:r>
              <a:rPr lang="en-US" sz="1400" dirty="0" err="1" smtClean="0">
                <a:latin typeface="+mj-lt"/>
              </a:rPr>
              <a:t>organisations</a:t>
            </a:r>
            <a:r>
              <a:rPr lang="en-US" sz="1400" dirty="0" smtClean="0">
                <a:latin typeface="+mj-lt"/>
              </a:rPr>
              <a:t> and technologies. In varied roles of developer, architect and Director of R&amp;D, he has seen Lean and Agile from a variety of perspectives. More recently Colm has partnered with LERO, the Irish software engineering research institute, investigating how agile and lean methods influence innovation in software development.</a:t>
            </a:r>
          </a:p>
          <a:p>
            <a:pPr algn="just"/>
            <a:endParaRPr lang="en-US" sz="1400" dirty="0">
              <a:latin typeface="+mj-lt"/>
            </a:endParaRPr>
          </a:p>
          <a:p>
            <a:pPr algn="just"/>
            <a:r>
              <a:rPr lang="en-US" sz="1400" dirty="0" err="1" smtClean="0">
                <a:latin typeface="+mj-lt"/>
              </a:rPr>
              <a:t>AgileInnovation</a:t>
            </a:r>
            <a:r>
              <a:rPr lang="en-US" sz="1400" dirty="0" smtClean="0">
                <a:latin typeface="+mj-lt"/>
              </a:rPr>
              <a:t> offers agile advisory and coaching services. Pre and </a:t>
            </a:r>
            <a:r>
              <a:rPr lang="en-US" sz="1400" dirty="0">
                <a:latin typeface="+mj-lt"/>
              </a:rPr>
              <a:t>p</a:t>
            </a:r>
            <a:r>
              <a:rPr lang="en-US" sz="1400" dirty="0" smtClean="0">
                <a:latin typeface="+mj-lt"/>
              </a:rPr>
              <a:t>ost adoption assessments, coaching services to help teams get the most from agile, developing a agile business case, and targeted workshops on specific agile practices.</a:t>
            </a:r>
          </a:p>
          <a:p>
            <a:pPr algn="just"/>
            <a:endParaRPr lang="en-US" sz="1600" dirty="0"/>
          </a:p>
        </p:txBody>
      </p:sp>
      <p:pic>
        <p:nvPicPr>
          <p:cNvPr id="11" name="Picture 10" descr="me professional.jpg"/>
          <p:cNvPicPr>
            <a:picLocks noChangeAspect="1"/>
          </p:cNvPicPr>
          <p:nvPr/>
        </p:nvPicPr>
        <p:blipFill>
          <a:blip r:embed="rId4" cstate="print"/>
          <a:srcRect l="8773" t="24372" r="23355" b="13042"/>
          <a:stretch>
            <a:fillRect/>
          </a:stretch>
        </p:blipFill>
        <p:spPr>
          <a:xfrm>
            <a:off x="5057747" y="1990599"/>
            <a:ext cx="3491031" cy="429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7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303" y="632341"/>
            <a:ext cx="4361570" cy="593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498" y="981074"/>
            <a:ext cx="31718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material is Copyright Protected under the following Creative Commons License:</a:t>
            </a:r>
          </a:p>
          <a:p>
            <a:endParaRPr lang="en-US" dirty="0"/>
          </a:p>
          <a:p>
            <a:r>
              <a:rPr lang="en-US" dirty="0" smtClean="0"/>
              <a:t>Attribution-</a:t>
            </a:r>
            <a:r>
              <a:rPr lang="en-US" dirty="0" err="1" smtClean="0"/>
              <a:t>ShareAlike</a:t>
            </a:r>
            <a:r>
              <a:rPr lang="en-US" dirty="0" smtClean="0"/>
              <a:t> 3.0</a:t>
            </a:r>
          </a:p>
          <a:p>
            <a:endParaRPr lang="en-US" dirty="0"/>
          </a:p>
          <a:p>
            <a:r>
              <a:rPr lang="en-US" dirty="0" smtClean="0"/>
              <a:t>Please use this material freely and derive further work from it.</a:t>
            </a:r>
          </a:p>
          <a:p>
            <a:r>
              <a:rPr lang="en-US" dirty="0" smtClean="0"/>
              <a:t>BUT, attribution must be given to the original author, and these same rights must govern all derived works.</a:t>
            </a:r>
          </a:p>
          <a:p>
            <a:endParaRPr lang="en-US" dirty="0"/>
          </a:p>
          <a:p>
            <a:r>
              <a:rPr lang="en-US" dirty="0" smtClean="0"/>
              <a:t>Please use the following attribution:</a:t>
            </a:r>
          </a:p>
          <a:p>
            <a:r>
              <a:rPr lang="en-US" dirty="0" smtClean="0"/>
              <a:t>“Colm O’hEocha, </a:t>
            </a:r>
            <a:r>
              <a:rPr lang="en-US" dirty="0" err="1" smtClean="0"/>
              <a:t>AgileInnovation</a:t>
            </a:r>
            <a:r>
              <a:rPr lang="en-US" dirty="0" smtClean="0"/>
              <a:t> Ltd. 2010: www.agileinnovation.eu”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548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0" y="163552"/>
            <a:ext cx="8654355" cy="6314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36190" y="203895"/>
            <a:ext cx="8229600" cy="85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latin typeface="Bauhaus 93" pitchFamily="82" charset="0"/>
              </a:rPr>
              <a:t>What is agile?</a:t>
            </a:r>
            <a:endParaRPr lang="en-IE" i="1" dirty="0">
              <a:solidFill>
                <a:schemeClr val="accent1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4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385763"/>
            <a:ext cx="8963025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5696" y="5241974"/>
            <a:ext cx="2758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LeftDown"/>
              <a:lightRig rig="threePt" dir="t"/>
            </a:scene3d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Different</a:t>
            </a:r>
            <a:endParaRPr lang="en-US" sz="54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5804" y="5013176"/>
            <a:ext cx="37685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Perspectives</a:t>
            </a:r>
            <a:endParaRPr lang="en-US" sz="54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6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0" y="0"/>
            <a:ext cx="458152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Rectangle 33"/>
          <p:cNvSpPr/>
          <p:nvPr/>
        </p:nvSpPr>
        <p:spPr>
          <a:xfrm>
            <a:off x="4562474" y="0"/>
            <a:ext cx="4581526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14" y="204936"/>
            <a:ext cx="8229600" cy="364902"/>
          </a:xfrm>
        </p:spPr>
        <p:txBody>
          <a:bodyPr>
            <a:noAutofit/>
          </a:bodyPr>
          <a:lstStyle/>
          <a:p>
            <a:r>
              <a:rPr lang="en-US" i="1" dirty="0" smtClean="0"/>
              <a:t>Process Control Models</a:t>
            </a:r>
            <a:endParaRPr lang="en-IE" i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1" y="4400274"/>
            <a:ext cx="1689640" cy="135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1033"/>
          <p:cNvSpPr>
            <a:spLocks noChangeArrowheads="1"/>
          </p:cNvSpPr>
          <p:nvPr/>
        </p:nvSpPr>
        <p:spPr bwMode="auto">
          <a:xfrm>
            <a:off x="4948501" y="963962"/>
            <a:ext cx="3714750" cy="998839"/>
          </a:xfrm>
          <a:prstGeom prst="ellipse">
            <a:avLst/>
          </a:prstGeom>
          <a:gradFill rotWithShape="0">
            <a:gsLst>
              <a:gs pos="0">
                <a:srgbClr val="99FFCC"/>
              </a:gs>
              <a:gs pos="100000">
                <a:srgbClr val="99FFCC">
                  <a:gamma/>
                  <a:shade val="46275"/>
                  <a:invGamma/>
                </a:srgbClr>
              </a:gs>
            </a:gsLst>
            <a:lin ang="0" scaled="1"/>
          </a:gradFill>
          <a:ln w="9360">
            <a:solidFill>
              <a:srgbClr val="0033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33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Lucida Sans Unicode" pitchFamily="34" charset="0"/>
              </a:rPr>
              <a:t>CLOSED-LOOP</a:t>
            </a:r>
          </a:p>
          <a:p>
            <a:pPr algn="ctr" defTabSz="449263">
              <a:buClr>
                <a:srgbClr val="003366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i="1" dirty="0" smtClean="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Empirical </a:t>
            </a:r>
            <a:r>
              <a:rPr lang="en-US" sz="2400" i="1" dirty="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- Adaptive</a:t>
            </a:r>
          </a:p>
        </p:txBody>
      </p:sp>
      <p:sp>
        <p:nvSpPr>
          <p:cNvPr id="10" name="Oval 1030"/>
          <p:cNvSpPr>
            <a:spLocks noChangeArrowheads="1"/>
          </p:cNvSpPr>
          <p:nvPr/>
        </p:nvSpPr>
        <p:spPr bwMode="auto">
          <a:xfrm>
            <a:off x="403671" y="960686"/>
            <a:ext cx="3714750" cy="976614"/>
          </a:xfrm>
          <a:prstGeom prst="ellipse">
            <a:avLst/>
          </a:prstGeom>
          <a:gradFill rotWithShape="0">
            <a:gsLst>
              <a:gs pos="0">
                <a:srgbClr val="99FFCC"/>
              </a:gs>
              <a:gs pos="100000">
                <a:srgbClr val="99FFCC">
                  <a:gamma/>
                  <a:shade val="46275"/>
                  <a:invGamma/>
                </a:srgbClr>
              </a:gs>
            </a:gsLst>
            <a:lin ang="0" scaled="1"/>
          </a:gradFill>
          <a:ln w="9360">
            <a:solidFill>
              <a:srgbClr val="0033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0000" tIns="46800" rIns="90000" bIns="46800" anchor="ctr"/>
          <a:lstStyle/>
          <a:p>
            <a:pPr algn="ctr" defTabSz="449263">
              <a:buClr>
                <a:srgbClr val="003366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Lucida Sans Unicode" pitchFamily="34" charset="0"/>
              </a:rPr>
              <a:t>OPEN-LOOP</a:t>
            </a:r>
          </a:p>
          <a:p>
            <a:pPr algn="ctr" defTabSz="449263">
              <a:buClr>
                <a:srgbClr val="003366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i="1" dirty="0" smtClean="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Analytical </a:t>
            </a:r>
            <a:r>
              <a:rPr lang="en-US" sz="2400" i="1" dirty="0">
                <a:solidFill>
                  <a:srgbClr val="003366"/>
                </a:solidFill>
                <a:latin typeface="Times New Roman" pitchFamily="18" charset="0"/>
                <a:cs typeface="Lucida Sans Unicode" pitchFamily="34" charset="0"/>
              </a:rPr>
              <a:t>- Predictive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245978" y="1179840"/>
            <a:ext cx="513878" cy="196482"/>
          </a:xfrm>
          <a:prstGeom prst="rightArrow">
            <a:avLst>
              <a:gd name="adj1" fmla="val 42307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8155053" y="1242915"/>
            <a:ext cx="355180" cy="423194"/>
            <a:chOff x="7802628" y="1760786"/>
            <a:chExt cx="355180" cy="423194"/>
          </a:xfrm>
        </p:grpSpPr>
        <p:sp>
          <p:nvSpPr>
            <p:cNvPr id="12" name="Circular Arrow 11"/>
            <p:cNvSpPr/>
            <p:nvPr/>
          </p:nvSpPr>
          <p:spPr>
            <a:xfrm>
              <a:off x="7802628" y="1760786"/>
              <a:ext cx="355180" cy="423194"/>
            </a:xfrm>
            <a:prstGeom prst="circular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12"/>
            <p:cNvSpPr/>
            <p:nvPr/>
          </p:nvSpPr>
          <p:spPr>
            <a:xfrm flipH="1" flipV="1">
              <a:off x="7802628" y="1760786"/>
              <a:ext cx="355180" cy="423194"/>
            </a:xfrm>
            <a:prstGeom prst="circular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34765" y="2222594"/>
            <a:ext cx="1368152" cy="10648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</a:t>
            </a:r>
            <a:endParaRPr lang="en-IE" dirty="0"/>
          </a:p>
        </p:txBody>
      </p:sp>
      <p:sp>
        <p:nvSpPr>
          <p:cNvPr id="20" name="Right Arrow 19"/>
          <p:cNvSpPr/>
          <p:nvPr/>
        </p:nvSpPr>
        <p:spPr>
          <a:xfrm>
            <a:off x="3502918" y="2755001"/>
            <a:ext cx="542900" cy="1152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Right Arrow 20"/>
          <p:cNvSpPr/>
          <p:nvPr/>
        </p:nvSpPr>
        <p:spPr>
          <a:xfrm>
            <a:off x="1288344" y="2697399"/>
            <a:ext cx="822623" cy="1152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40" name="Group 39"/>
          <p:cNvGrpSpPr/>
          <p:nvPr/>
        </p:nvGrpSpPr>
        <p:grpSpPr>
          <a:xfrm>
            <a:off x="4781470" y="2280196"/>
            <a:ext cx="4143533" cy="1879826"/>
            <a:chOff x="4781470" y="1874142"/>
            <a:chExt cx="4143533" cy="1879826"/>
          </a:xfrm>
        </p:grpSpPr>
        <p:sp>
          <p:nvSpPr>
            <p:cNvPr id="22" name="Rectangle 21"/>
            <p:cNvSpPr/>
            <p:nvPr/>
          </p:nvSpPr>
          <p:spPr>
            <a:xfrm>
              <a:off x="6734228" y="1874142"/>
              <a:ext cx="1368152" cy="106481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Controller</a:t>
              </a:r>
              <a:endParaRPr lang="en-IE" dirty="0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8102380" y="2406549"/>
              <a:ext cx="822623" cy="11520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887807" y="2348947"/>
              <a:ext cx="822623" cy="11520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34228" y="3149553"/>
              <a:ext cx="1368152" cy="60441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Inspect</a:t>
              </a:r>
              <a:endParaRPr lang="en-IE" dirty="0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8038797" y="2958118"/>
              <a:ext cx="986835" cy="576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99118" y="3451534"/>
              <a:ext cx="433457" cy="57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8" name="Right Arrow 27"/>
            <p:cNvSpPr/>
            <p:nvPr/>
          </p:nvSpPr>
          <p:spPr>
            <a:xfrm rot="10800000">
              <a:off x="8120903" y="3403687"/>
              <a:ext cx="382511" cy="863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Up Arrow 4"/>
            <p:cNvSpPr/>
            <p:nvPr/>
          </p:nvSpPr>
          <p:spPr>
            <a:xfrm>
              <a:off x="6271166" y="2581239"/>
              <a:ext cx="124793" cy="9278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64427" y="2231858"/>
              <a:ext cx="338269" cy="349381"/>
              <a:chOff x="5776913" y="2183980"/>
              <a:chExt cx="338269" cy="349381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5776913" y="2183980"/>
                <a:ext cx="338269" cy="349381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19" name="Straight Connector 18"/>
              <p:cNvCxnSpPr>
                <a:stCxn id="15" idx="1"/>
                <a:endCxn id="15" idx="5"/>
              </p:cNvCxnSpPr>
              <p:nvPr/>
            </p:nvCxnSpPr>
            <p:spPr>
              <a:xfrm>
                <a:off x="5826451" y="2235146"/>
                <a:ext cx="239193" cy="247049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15" idx="3"/>
                <a:endCxn id="15" idx="7"/>
              </p:cNvCxnSpPr>
              <p:nvPr/>
            </p:nvCxnSpPr>
            <p:spPr>
              <a:xfrm flipV="1">
                <a:off x="5826451" y="2235146"/>
                <a:ext cx="239193" cy="247049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/>
            <p:cNvSpPr/>
            <p:nvPr/>
          </p:nvSpPr>
          <p:spPr>
            <a:xfrm>
              <a:off x="4781470" y="2104341"/>
              <a:ext cx="1142937" cy="60441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Set Target</a:t>
              </a:r>
              <a:endParaRPr lang="en-IE" dirty="0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607291" y="2444020"/>
            <a:ext cx="1142937" cy="604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Target</a:t>
            </a:r>
            <a:endParaRPr lang="en-IE" dirty="0"/>
          </a:p>
        </p:txBody>
      </p:sp>
      <p:sp>
        <p:nvSpPr>
          <p:cNvPr id="38" name="TextBox 37"/>
          <p:cNvSpPr txBox="1"/>
          <p:nvPr/>
        </p:nvSpPr>
        <p:spPr>
          <a:xfrm>
            <a:off x="5390933" y="5966183"/>
            <a:ext cx="3317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“Embrace Change”</a:t>
            </a:r>
            <a:endParaRPr lang="en-IE" sz="3200" dirty="0">
              <a:ln>
                <a:solidFill>
                  <a:srgbClr val="0070C0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34" y="4381576"/>
            <a:ext cx="987665" cy="1371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36143" y="5967461"/>
            <a:ext cx="3093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n>
                  <a:solidFill>
                    <a:srgbClr val="0070C0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“Reduce Change”</a:t>
            </a:r>
            <a:endParaRPr lang="en-IE" sz="3200" dirty="0">
              <a:ln>
                <a:solidFill>
                  <a:srgbClr val="0070C0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1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20501" y="1443123"/>
            <a:ext cx="8658225" cy="5181600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The Parts and the Whole</a:t>
            </a:r>
            <a:endParaRPr lang="en-IE" dirty="0"/>
          </a:p>
        </p:txBody>
      </p:sp>
      <p:grpSp>
        <p:nvGrpSpPr>
          <p:cNvPr id="12" name="Group 11"/>
          <p:cNvGrpSpPr/>
          <p:nvPr/>
        </p:nvGrpSpPr>
        <p:grpSpPr>
          <a:xfrm>
            <a:off x="1829388" y="2321743"/>
            <a:ext cx="5229383" cy="1912205"/>
            <a:chOff x="1829388" y="2121718"/>
            <a:chExt cx="5229383" cy="1912205"/>
          </a:xfrm>
        </p:grpSpPr>
        <p:sp>
          <p:nvSpPr>
            <p:cNvPr id="6" name="Right Arrow 5"/>
            <p:cNvSpPr/>
            <p:nvPr/>
          </p:nvSpPr>
          <p:spPr>
            <a:xfrm>
              <a:off x="2972325" y="2628902"/>
              <a:ext cx="1871873" cy="11520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Oval 13"/>
            <p:cNvSpPr/>
            <p:nvPr/>
          </p:nvSpPr>
          <p:spPr>
            <a:xfrm>
              <a:off x="3123232" y="2121718"/>
              <a:ext cx="1119777" cy="10971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cxnSp>
          <p:nvCxnSpPr>
            <p:cNvPr id="15" name="Straight Connector 14"/>
            <p:cNvCxnSpPr>
              <a:stCxn id="14" idx="1"/>
              <a:endCxn id="14" idx="5"/>
            </p:cNvCxnSpPr>
            <p:nvPr/>
          </p:nvCxnSpPr>
          <p:spPr>
            <a:xfrm>
              <a:off x="3287219" y="2282399"/>
              <a:ext cx="791804" cy="77583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4" idx="7"/>
            </p:cNvCxnSpPr>
            <p:nvPr/>
          </p:nvCxnSpPr>
          <p:spPr>
            <a:xfrm flipV="1">
              <a:off x="3287219" y="2282399"/>
              <a:ext cx="791804" cy="77583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4867996" y="2154097"/>
              <a:ext cx="1368152" cy="106481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Controller</a:t>
              </a:r>
              <a:endParaRPr lang="en-IE" dirty="0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6236148" y="2686504"/>
              <a:ext cx="822623" cy="11520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67996" y="3429508"/>
              <a:ext cx="1368152" cy="60441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Inspect</a:t>
              </a:r>
              <a:endParaRPr lang="en-IE" dirty="0"/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6172565" y="3238073"/>
              <a:ext cx="986835" cy="576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432886" y="3731489"/>
              <a:ext cx="433457" cy="57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Right Arrow 9"/>
            <p:cNvSpPr/>
            <p:nvPr/>
          </p:nvSpPr>
          <p:spPr>
            <a:xfrm rot="10800000">
              <a:off x="6254671" y="3683642"/>
              <a:ext cx="382511" cy="863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4404934" y="2744106"/>
              <a:ext cx="124793" cy="104498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29388" y="2384296"/>
              <a:ext cx="1142937" cy="60441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Set Target</a:t>
              </a:r>
              <a:endParaRPr lang="en-IE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31126" y="2491862"/>
              <a:ext cx="747897" cy="369332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Adapt</a:t>
              </a:r>
              <a:endParaRPr lang="en-IE" dirty="0"/>
            </a:p>
          </p:txBody>
        </p:sp>
      </p:grpSp>
      <p:sp>
        <p:nvSpPr>
          <p:cNvPr id="21" name="Rounded Rectangular Callout 20"/>
          <p:cNvSpPr/>
          <p:nvPr/>
        </p:nvSpPr>
        <p:spPr>
          <a:xfrm>
            <a:off x="473195" y="3838374"/>
            <a:ext cx="3605828" cy="1419225"/>
          </a:xfrm>
          <a:prstGeom prst="wedgeRoundRectCallout">
            <a:avLst>
              <a:gd name="adj1" fmla="val 34538"/>
              <a:gd name="adj2" fmla="val -8824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Clean Design &amp;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User Stories - Late Elaboration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hared Code Ownership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Test Driven Development…..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5799434" y="1523114"/>
            <a:ext cx="2011066" cy="640507"/>
          </a:xfrm>
          <a:prstGeom prst="wedgeRoundRectCallout">
            <a:avLst>
              <a:gd name="adj1" fmla="val -45509"/>
              <a:gd name="adj2" fmla="val 10366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Iteration Plan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Daily Stand-Up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819775" y="4718371"/>
            <a:ext cx="2847975" cy="1419225"/>
          </a:xfrm>
          <a:prstGeom prst="wedgeRoundRectCallout">
            <a:avLst>
              <a:gd name="adj1" fmla="val -40384"/>
              <a:gd name="adj2" fmla="val -9092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Pair Programming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Customer Reviews &amp; Feedback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Retrospectives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AutoTest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…..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94" y="719286"/>
            <a:ext cx="8229600" cy="292894"/>
          </a:xfrm>
        </p:spPr>
        <p:txBody>
          <a:bodyPr>
            <a:noAutofit/>
          </a:bodyPr>
          <a:lstStyle/>
          <a:p>
            <a:r>
              <a:rPr lang="en-US" dirty="0" smtClean="0"/>
              <a:t>The Life of an Iteration</a:t>
            </a:r>
            <a:endParaRPr lang="en-IE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629191"/>
              </p:ext>
            </p:extLst>
          </p:nvPr>
        </p:nvGraphicFramePr>
        <p:xfrm>
          <a:off x="554410" y="1895475"/>
          <a:ext cx="8236488" cy="3835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410" y="1895475"/>
                        <a:ext cx="8236488" cy="3835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1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585876"/>
              </p:ext>
            </p:extLst>
          </p:nvPr>
        </p:nvGraphicFramePr>
        <p:xfrm>
          <a:off x="540569" y="1412776"/>
          <a:ext cx="807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Bitmap Image" r:id="rId4" imgW="11247619" imgH="1980952" progId="PBrush">
                  <p:embed/>
                </p:oleObj>
              </mc:Choice>
              <mc:Fallback>
                <p:oleObj name="Bitmap Image" r:id="rId4" imgW="11247619" imgH="1980952" progId="PBrush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69" y="1412776"/>
                        <a:ext cx="80772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277450"/>
              </p:ext>
            </p:extLst>
          </p:nvPr>
        </p:nvGraphicFramePr>
        <p:xfrm>
          <a:off x="467544" y="2932014"/>
          <a:ext cx="8229600" cy="292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Bitmap Image" r:id="rId6" imgW="11247619" imgH="4001058" progId="PBrush">
                  <p:embed/>
                </p:oleObj>
              </mc:Choice>
              <mc:Fallback>
                <p:oleObj name="Bitmap Image" r:id="rId6" imgW="11247619" imgH="4001058" progId="PBrush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932014"/>
                        <a:ext cx="8229600" cy="292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572250"/>
            <a:ext cx="2895600" cy="123111"/>
          </a:xfrm>
        </p:spPr>
        <p:txBody>
          <a:bodyPr/>
          <a:lstStyle/>
          <a:p>
            <a:pPr algn="ctr"/>
            <a:r>
              <a:rPr lang="en-US" dirty="0" smtClean="0"/>
              <a:t>Copyright © 2010 </a:t>
            </a:r>
            <a:r>
              <a:rPr lang="en-US" dirty="0" err="1" smtClean="0"/>
              <a:t>AgileInnovation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24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8834</TotalTime>
  <Words>842</Words>
  <Application>Microsoft Office PowerPoint</Application>
  <PresentationFormat>On-screen Show (4:3)</PresentationFormat>
  <Paragraphs>276</Paragraphs>
  <Slides>31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Bitmap Image</vt:lpstr>
      <vt:lpstr>Agile</vt:lpstr>
      <vt:lpstr>PowerPoint Presentation</vt:lpstr>
      <vt:lpstr>Agile is Different</vt:lpstr>
      <vt:lpstr>PowerPoint Presentation</vt:lpstr>
      <vt:lpstr>PowerPoint Presentation</vt:lpstr>
      <vt:lpstr>Process Control Models</vt:lpstr>
      <vt:lpstr>The Parts and the Whole</vt:lpstr>
      <vt:lpstr>The Life of an Iteration</vt:lpstr>
      <vt:lpstr>PowerPoint Presentation</vt:lpstr>
      <vt:lpstr>PowerPoint Presentation</vt:lpstr>
      <vt:lpstr>Agile is GOOD</vt:lpstr>
      <vt:lpstr>Painpoints</vt:lpstr>
      <vt:lpstr>What we really needed was a good hammer…</vt:lpstr>
      <vt:lpstr>PowerPoint Presentation</vt:lpstr>
      <vt:lpstr>PowerPoint Presentation</vt:lpstr>
      <vt:lpstr>Quality</vt:lpstr>
      <vt:lpstr>Transparency</vt:lpstr>
      <vt:lpstr>PowerPoint Presentation</vt:lpstr>
      <vt:lpstr>PowerPoint Presentation</vt:lpstr>
      <vt:lpstr>PowerPoint Presentation</vt:lpstr>
      <vt:lpstr>Cone of Uncertainty</vt:lpstr>
      <vt:lpstr>Agile is MAINSTREAM</vt:lpstr>
      <vt:lpstr>Gaining Traction…</vt:lpstr>
      <vt:lpstr>Hard Evidence…</vt:lpstr>
      <vt:lpstr>Where Next?</vt:lpstr>
      <vt:lpstr>The Agile Adoption Curve</vt:lpstr>
      <vt:lpstr>It depends…</vt:lpstr>
      <vt:lpstr>Where am I?</vt:lpstr>
      <vt:lpstr>PowerPoint Presentation</vt:lpstr>
      <vt:lpstr>About the Presenter</vt:lpstr>
      <vt:lpstr>PowerPoint Presentation</vt:lpstr>
    </vt:vector>
  </TitlesOfParts>
  <Company>Wow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Colm O'hEocha</dc:creator>
  <cp:lastModifiedBy>Colm O'hEocha</cp:lastModifiedBy>
  <cp:revision>16</cp:revision>
  <cp:lastPrinted>2010-10-12T17:58:20Z</cp:lastPrinted>
  <dcterms:created xsi:type="dcterms:W3CDTF">2010-09-13T10:55:48Z</dcterms:created>
  <dcterms:modified xsi:type="dcterms:W3CDTF">2010-10-18T08:40:49Z</dcterms:modified>
</cp:coreProperties>
</file>